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4" d="100"/>
          <a:sy n="124" d="100"/>
        </p:scale>
        <p:origin x="-20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4/19/12</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4/19/12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4/19/12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4/19/12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4/19/12</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4/19/12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B449D725-AF79-4FB6-8D02-83EAC61E3211}" type="datetimeFigureOut">
              <a:rPr lang="en-US" smtClean="0"/>
              <a:t>4/19/12</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t>4/19/12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49D725-AF79-4FB6-8D02-83EAC61E3211}" type="datetimeFigureOut">
              <a:rPr lang="en-US" smtClean="0"/>
              <a:t>4/19/12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49D725-AF79-4FB6-8D02-83EAC61E3211}" type="datetimeFigureOut">
              <a:rPr lang="en-US" smtClean="0"/>
              <a:t>4/19/12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49D725-AF79-4FB6-8D02-83EAC61E3211}" type="datetimeFigureOut">
              <a:rPr lang="en-US" smtClean="0"/>
              <a:t>4/19/12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t>4/19/12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4/19/12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B449D725-AF79-4FB6-8D02-83EAC61E3211}" type="datetimeFigureOut">
              <a:rPr lang="en-US" smtClean="0"/>
              <a:t>4/19/12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Our Day in Bible Prophecy</a:t>
            </a:r>
            <a:endParaRPr lang="en-US" dirty="0"/>
          </a:p>
        </p:txBody>
      </p:sp>
      <p:sp>
        <p:nvSpPr>
          <p:cNvPr id="3" name="Subtitle 2"/>
          <p:cNvSpPr>
            <a:spLocks noGrp="1"/>
          </p:cNvSpPr>
          <p:nvPr>
            <p:ph type="subTitle" idx="1"/>
          </p:nvPr>
        </p:nvSpPr>
        <p:spPr>
          <a:xfrm>
            <a:off x="498348" y="3589867"/>
            <a:ext cx="8147304" cy="667512"/>
          </a:xfrm>
        </p:spPr>
        <p:txBody>
          <a:bodyPr>
            <a:noAutofit/>
          </a:bodyPr>
          <a:lstStyle/>
          <a:p>
            <a:r>
              <a:rPr lang="en-US" sz="5400" dirty="0" smtClean="0"/>
              <a:t>“How to Survive the End of the World”</a:t>
            </a:r>
            <a:endParaRPr lang="en-US" sz="5400" dirty="0"/>
          </a:p>
        </p:txBody>
      </p:sp>
    </p:spTree>
    <p:extLst>
      <p:ext uri="{BB962C8B-B14F-4D97-AF65-F5344CB8AC3E}">
        <p14:creationId xmlns:p14="http://schemas.microsoft.com/office/powerpoint/2010/main" val="11585595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278240"/>
            <a:ext cx="8147051" cy="1452283"/>
          </a:xfrm>
        </p:spPr>
        <p:txBody>
          <a:bodyPr/>
          <a:lstStyle/>
          <a:p>
            <a:endParaRPr lang="en-US"/>
          </a:p>
        </p:txBody>
      </p:sp>
      <p:sp>
        <p:nvSpPr>
          <p:cNvPr id="3" name="Content Placeholder 2"/>
          <p:cNvSpPr>
            <a:spLocks noGrp="1"/>
          </p:cNvSpPr>
          <p:nvPr>
            <p:ph idx="1"/>
          </p:nvPr>
        </p:nvSpPr>
        <p:spPr>
          <a:xfrm>
            <a:off x="9341169" y="4444833"/>
            <a:ext cx="1148009" cy="1046353"/>
          </a:xfrm>
        </p:spPr>
        <p:txBody>
          <a:bodyPr/>
          <a:lstStyle/>
          <a:p>
            <a:endParaRPr lang="en-US" dirty="0"/>
          </a:p>
        </p:txBody>
      </p:sp>
      <p:sp>
        <p:nvSpPr>
          <p:cNvPr id="4" name="TextBox 3"/>
          <p:cNvSpPr txBox="1"/>
          <p:nvPr/>
        </p:nvSpPr>
        <p:spPr>
          <a:xfrm>
            <a:off x="1065221" y="1284975"/>
            <a:ext cx="7112895" cy="3170099"/>
          </a:xfrm>
          <a:prstGeom prst="rect">
            <a:avLst/>
          </a:prstGeom>
          <a:noFill/>
        </p:spPr>
        <p:txBody>
          <a:bodyPr wrap="none" rtlCol="0">
            <a:spAutoFit/>
          </a:bodyPr>
          <a:lstStyle/>
          <a:p>
            <a:r>
              <a:rPr lang="en-US" sz="4000" dirty="0">
                <a:latin typeface="Helvetica"/>
                <a:cs typeface="Helvetica"/>
              </a:rPr>
              <a:t>b</a:t>
            </a:r>
            <a:r>
              <a:rPr lang="en-US" sz="4000" smtClean="0">
                <a:latin typeface="Helvetica"/>
                <a:cs typeface="Helvetica"/>
              </a:rPr>
              <a:t>ut </a:t>
            </a:r>
            <a:r>
              <a:rPr lang="en-US" sz="4000" dirty="0" smtClean="0">
                <a:latin typeface="Helvetica"/>
                <a:cs typeface="Helvetica"/>
              </a:rPr>
              <a:t>if you do not worship, you</a:t>
            </a:r>
          </a:p>
          <a:p>
            <a:r>
              <a:rPr lang="en-US" sz="4000" dirty="0">
                <a:latin typeface="Helvetica"/>
                <a:cs typeface="Helvetica"/>
              </a:rPr>
              <a:t>s</a:t>
            </a:r>
            <a:r>
              <a:rPr lang="en-US" sz="4000" dirty="0" smtClean="0">
                <a:latin typeface="Helvetica"/>
                <a:cs typeface="Helvetica"/>
              </a:rPr>
              <a:t>hall immediately be cast into</a:t>
            </a:r>
          </a:p>
          <a:p>
            <a:r>
              <a:rPr lang="en-US" sz="4000" dirty="0">
                <a:latin typeface="Helvetica"/>
                <a:cs typeface="Helvetica"/>
              </a:rPr>
              <a:t>a</a:t>
            </a:r>
            <a:r>
              <a:rPr lang="en-US" sz="4000" dirty="0" smtClean="0">
                <a:latin typeface="Helvetica"/>
                <a:cs typeface="Helvetica"/>
              </a:rPr>
              <a:t> burning fiery furnace; and </a:t>
            </a:r>
          </a:p>
          <a:p>
            <a:r>
              <a:rPr lang="en-US" sz="4000" dirty="0">
                <a:latin typeface="Helvetica"/>
                <a:cs typeface="Helvetica"/>
              </a:rPr>
              <a:t>w</a:t>
            </a:r>
            <a:r>
              <a:rPr lang="en-US" sz="4000" dirty="0" smtClean="0">
                <a:latin typeface="Helvetica"/>
                <a:cs typeface="Helvetica"/>
              </a:rPr>
              <a:t>ho is the god that will deliver</a:t>
            </a:r>
          </a:p>
          <a:p>
            <a:r>
              <a:rPr lang="en-US" sz="4000" dirty="0">
                <a:latin typeface="Helvetica"/>
                <a:cs typeface="Helvetica"/>
              </a:rPr>
              <a:t>y</a:t>
            </a:r>
            <a:r>
              <a:rPr lang="en-US" sz="4000" dirty="0" smtClean="0">
                <a:latin typeface="Helvetica"/>
                <a:cs typeface="Helvetica"/>
              </a:rPr>
              <a:t>ou out of my hands?”</a:t>
            </a:r>
            <a:endParaRPr lang="en-US" sz="4000" dirty="0">
              <a:latin typeface="Helvetica"/>
              <a:cs typeface="Helvetica"/>
            </a:endParaRPr>
          </a:p>
        </p:txBody>
      </p:sp>
    </p:spTree>
    <p:extLst>
      <p:ext uri="{BB962C8B-B14F-4D97-AF65-F5344CB8AC3E}">
        <p14:creationId xmlns:p14="http://schemas.microsoft.com/office/powerpoint/2010/main" val="20871987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77" y="-1358154"/>
            <a:ext cx="8147051" cy="1452283"/>
          </a:xfrm>
        </p:spPr>
        <p:txBody>
          <a:bodyPr/>
          <a:lstStyle/>
          <a:p>
            <a:endParaRPr lang="en-US"/>
          </a:p>
        </p:txBody>
      </p:sp>
      <p:sp>
        <p:nvSpPr>
          <p:cNvPr id="3" name="Content Placeholder 2"/>
          <p:cNvSpPr>
            <a:spLocks noGrp="1"/>
          </p:cNvSpPr>
          <p:nvPr>
            <p:ph idx="1"/>
          </p:nvPr>
        </p:nvSpPr>
        <p:spPr>
          <a:xfrm>
            <a:off x="9515292" y="5069568"/>
            <a:ext cx="1270919" cy="892729"/>
          </a:xfrm>
        </p:spPr>
        <p:txBody>
          <a:bodyPr/>
          <a:lstStyle/>
          <a:p>
            <a:endParaRPr lang="en-US" dirty="0"/>
          </a:p>
        </p:txBody>
      </p:sp>
      <p:sp>
        <p:nvSpPr>
          <p:cNvPr id="4" name="TextBox 3"/>
          <p:cNvSpPr txBox="1"/>
          <p:nvPr/>
        </p:nvSpPr>
        <p:spPr>
          <a:xfrm>
            <a:off x="1054978" y="567266"/>
            <a:ext cx="5852884" cy="1323439"/>
          </a:xfrm>
          <a:prstGeom prst="rect">
            <a:avLst/>
          </a:prstGeom>
          <a:noFill/>
        </p:spPr>
        <p:txBody>
          <a:bodyPr wrap="none" rtlCol="0">
            <a:spAutoFit/>
          </a:bodyPr>
          <a:lstStyle/>
          <a:p>
            <a:pPr marL="742950" indent="-742950">
              <a:buAutoNum type="arabicPeriod" startAt="3"/>
            </a:pPr>
            <a:r>
              <a:rPr lang="en-US" sz="4000" dirty="0" smtClean="0">
                <a:latin typeface="Helvetica"/>
                <a:cs typeface="Helvetica"/>
              </a:rPr>
              <a:t>Courage and ______:</a:t>
            </a:r>
          </a:p>
          <a:p>
            <a:r>
              <a:rPr lang="en-US" sz="4000" dirty="0" smtClean="0">
                <a:latin typeface="Helvetica"/>
                <a:cs typeface="Helvetica"/>
              </a:rPr>
              <a:t>       Daniel 3:16-18.</a:t>
            </a:r>
            <a:endParaRPr lang="en-US" sz="4000" dirty="0">
              <a:latin typeface="Helvetica"/>
              <a:cs typeface="Helvetica"/>
            </a:endParaRPr>
          </a:p>
        </p:txBody>
      </p:sp>
      <p:sp>
        <p:nvSpPr>
          <p:cNvPr id="5" name="TextBox 4"/>
          <p:cNvSpPr txBox="1"/>
          <p:nvPr/>
        </p:nvSpPr>
        <p:spPr>
          <a:xfrm>
            <a:off x="5223680" y="567266"/>
            <a:ext cx="1154232" cy="707886"/>
          </a:xfrm>
          <a:prstGeom prst="rect">
            <a:avLst/>
          </a:prstGeom>
          <a:noFill/>
        </p:spPr>
        <p:txBody>
          <a:bodyPr wrap="none" rtlCol="0">
            <a:spAutoFit/>
          </a:bodyPr>
          <a:lstStyle/>
          <a:p>
            <a:r>
              <a:rPr lang="en-US" sz="4000" dirty="0" smtClean="0">
                <a:latin typeface="Helvetica"/>
                <a:cs typeface="Helvetica"/>
              </a:rPr>
              <a:t>faith</a:t>
            </a:r>
            <a:endParaRPr lang="en-US" sz="4000" dirty="0">
              <a:latin typeface="Helvetica"/>
              <a:cs typeface="Helvetica"/>
            </a:endParaRPr>
          </a:p>
        </p:txBody>
      </p:sp>
      <p:sp>
        <p:nvSpPr>
          <p:cNvPr id="6" name="TextBox 5"/>
          <p:cNvSpPr txBox="1"/>
          <p:nvPr/>
        </p:nvSpPr>
        <p:spPr>
          <a:xfrm>
            <a:off x="849192" y="2191693"/>
            <a:ext cx="7768623" cy="3170099"/>
          </a:xfrm>
          <a:prstGeom prst="rect">
            <a:avLst/>
          </a:prstGeom>
          <a:noFill/>
        </p:spPr>
        <p:txBody>
          <a:bodyPr wrap="none" rtlCol="0">
            <a:spAutoFit/>
          </a:bodyPr>
          <a:lstStyle/>
          <a:p>
            <a:r>
              <a:rPr lang="en-US" sz="4000" dirty="0" smtClean="0">
                <a:latin typeface="Helvetica"/>
                <a:cs typeface="Helvetica"/>
              </a:rPr>
              <a:t>“Shadrach, Meshach, and </a:t>
            </a:r>
          </a:p>
          <a:p>
            <a:r>
              <a:rPr lang="en-US" sz="4000" dirty="0" smtClean="0">
                <a:latin typeface="Helvetica"/>
                <a:cs typeface="Helvetica"/>
              </a:rPr>
              <a:t>Abednego answered the king, ‘O</a:t>
            </a:r>
          </a:p>
          <a:p>
            <a:r>
              <a:rPr lang="en-US" sz="4000" dirty="0" smtClean="0">
                <a:latin typeface="Helvetica"/>
                <a:cs typeface="Helvetica"/>
              </a:rPr>
              <a:t>Nebuchadnezzar, we have no </a:t>
            </a:r>
          </a:p>
          <a:p>
            <a:r>
              <a:rPr lang="en-US" sz="4000" dirty="0">
                <a:latin typeface="Helvetica"/>
                <a:cs typeface="Helvetica"/>
              </a:rPr>
              <a:t>n</a:t>
            </a:r>
            <a:r>
              <a:rPr lang="en-US" sz="4000" dirty="0" smtClean="0">
                <a:latin typeface="Helvetica"/>
                <a:cs typeface="Helvetica"/>
              </a:rPr>
              <a:t>eed to answer you in this </a:t>
            </a:r>
          </a:p>
          <a:p>
            <a:r>
              <a:rPr lang="en-US" sz="4000" dirty="0">
                <a:latin typeface="Helvetica"/>
                <a:cs typeface="Helvetica"/>
              </a:rPr>
              <a:t>m</a:t>
            </a:r>
            <a:r>
              <a:rPr lang="en-US" sz="4000" dirty="0" smtClean="0">
                <a:latin typeface="Helvetica"/>
                <a:cs typeface="Helvetica"/>
              </a:rPr>
              <a:t>atter.  If it be so, our God whom </a:t>
            </a:r>
            <a:endParaRPr lang="en-US" sz="4000" dirty="0">
              <a:latin typeface="Helvetica"/>
              <a:cs typeface="Helvetica"/>
            </a:endParaRPr>
          </a:p>
        </p:txBody>
      </p:sp>
    </p:spTree>
    <p:extLst>
      <p:ext uri="{BB962C8B-B14F-4D97-AF65-F5344CB8AC3E}">
        <p14:creationId xmlns:p14="http://schemas.microsoft.com/office/powerpoint/2010/main" val="8140869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568" y="-1237273"/>
            <a:ext cx="8147051" cy="1452283"/>
          </a:xfrm>
        </p:spPr>
        <p:txBody>
          <a:bodyPr/>
          <a:lstStyle/>
          <a:p>
            <a:endParaRPr lang="en-US"/>
          </a:p>
        </p:txBody>
      </p:sp>
      <p:sp>
        <p:nvSpPr>
          <p:cNvPr id="3" name="Content Placeholder 2"/>
          <p:cNvSpPr>
            <a:spLocks noGrp="1"/>
          </p:cNvSpPr>
          <p:nvPr>
            <p:ph idx="1"/>
          </p:nvPr>
        </p:nvSpPr>
        <p:spPr>
          <a:xfrm>
            <a:off x="9658687" y="5197154"/>
            <a:ext cx="902189" cy="1660846"/>
          </a:xfrm>
        </p:spPr>
        <p:txBody>
          <a:bodyPr/>
          <a:lstStyle/>
          <a:p>
            <a:endParaRPr lang="en-US" dirty="0"/>
          </a:p>
        </p:txBody>
      </p:sp>
      <p:sp>
        <p:nvSpPr>
          <p:cNvPr id="4" name="TextBox 3"/>
          <p:cNvSpPr txBox="1"/>
          <p:nvPr/>
        </p:nvSpPr>
        <p:spPr>
          <a:xfrm>
            <a:off x="1024251" y="747633"/>
            <a:ext cx="7484340" cy="5016758"/>
          </a:xfrm>
          <a:prstGeom prst="rect">
            <a:avLst/>
          </a:prstGeom>
          <a:noFill/>
        </p:spPr>
        <p:txBody>
          <a:bodyPr wrap="none" rtlCol="0">
            <a:spAutoFit/>
          </a:bodyPr>
          <a:lstStyle/>
          <a:p>
            <a:r>
              <a:rPr lang="en-US" sz="4000" dirty="0">
                <a:latin typeface="Helvetica"/>
                <a:cs typeface="Helvetica"/>
              </a:rPr>
              <a:t>w</a:t>
            </a:r>
            <a:r>
              <a:rPr lang="en-US" sz="4000" dirty="0" smtClean="0">
                <a:latin typeface="Helvetica"/>
                <a:cs typeface="Helvetica"/>
              </a:rPr>
              <a:t>e serve is able to deliver us</a:t>
            </a:r>
          </a:p>
          <a:p>
            <a:r>
              <a:rPr lang="en-US" sz="4000" dirty="0">
                <a:latin typeface="Helvetica"/>
                <a:cs typeface="Helvetica"/>
              </a:rPr>
              <a:t>f</a:t>
            </a:r>
            <a:r>
              <a:rPr lang="en-US" sz="4000" dirty="0" smtClean="0">
                <a:latin typeface="Helvetica"/>
                <a:cs typeface="Helvetica"/>
              </a:rPr>
              <a:t>rom the burning fiery furnace;</a:t>
            </a:r>
          </a:p>
          <a:p>
            <a:r>
              <a:rPr lang="en-US" sz="4000" dirty="0">
                <a:latin typeface="Helvetica"/>
                <a:cs typeface="Helvetica"/>
              </a:rPr>
              <a:t>a</a:t>
            </a:r>
            <a:r>
              <a:rPr lang="en-US" sz="4000" dirty="0" smtClean="0">
                <a:latin typeface="Helvetica"/>
                <a:cs typeface="Helvetica"/>
              </a:rPr>
              <a:t>nd He will deliver us out of</a:t>
            </a:r>
          </a:p>
          <a:p>
            <a:r>
              <a:rPr lang="en-US" sz="4000" dirty="0">
                <a:latin typeface="Helvetica"/>
                <a:cs typeface="Helvetica"/>
              </a:rPr>
              <a:t>y</a:t>
            </a:r>
            <a:r>
              <a:rPr lang="en-US" sz="4000" dirty="0" smtClean="0">
                <a:latin typeface="Helvetica"/>
                <a:cs typeface="Helvetica"/>
              </a:rPr>
              <a:t>our hand, O king.  But if not,</a:t>
            </a:r>
          </a:p>
          <a:p>
            <a:r>
              <a:rPr lang="en-US" sz="4000" dirty="0">
                <a:latin typeface="Helvetica"/>
                <a:cs typeface="Helvetica"/>
              </a:rPr>
              <a:t>b</a:t>
            </a:r>
            <a:r>
              <a:rPr lang="en-US" sz="4000" dirty="0" smtClean="0">
                <a:latin typeface="Helvetica"/>
                <a:cs typeface="Helvetica"/>
              </a:rPr>
              <a:t>e it known to you, O king, that</a:t>
            </a:r>
          </a:p>
          <a:p>
            <a:r>
              <a:rPr lang="en-US" sz="4000" dirty="0">
                <a:latin typeface="Helvetica"/>
                <a:cs typeface="Helvetica"/>
              </a:rPr>
              <a:t>w</a:t>
            </a:r>
            <a:r>
              <a:rPr lang="en-US" sz="4000" dirty="0" smtClean="0">
                <a:latin typeface="Helvetica"/>
                <a:cs typeface="Helvetica"/>
              </a:rPr>
              <a:t>e will not serve your gods or</a:t>
            </a:r>
          </a:p>
          <a:p>
            <a:r>
              <a:rPr lang="en-US" sz="4000" dirty="0">
                <a:latin typeface="Helvetica"/>
                <a:cs typeface="Helvetica"/>
              </a:rPr>
              <a:t>w</a:t>
            </a:r>
            <a:r>
              <a:rPr lang="en-US" sz="4000" dirty="0" smtClean="0">
                <a:latin typeface="Helvetica"/>
                <a:cs typeface="Helvetica"/>
              </a:rPr>
              <a:t>orship the golden image which</a:t>
            </a:r>
          </a:p>
          <a:p>
            <a:r>
              <a:rPr lang="en-US" sz="4000" dirty="0">
                <a:latin typeface="Helvetica"/>
                <a:cs typeface="Helvetica"/>
              </a:rPr>
              <a:t>y</a:t>
            </a:r>
            <a:r>
              <a:rPr lang="en-US" sz="4000" dirty="0" smtClean="0">
                <a:latin typeface="Helvetica"/>
                <a:cs typeface="Helvetica"/>
              </a:rPr>
              <a:t>ou have set up.’”</a:t>
            </a:r>
            <a:endParaRPr lang="en-US" sz="4000" dirty="0">
              <a:latin typeface="Helvetica"/>
              <a:cs typeface="Helvetica"/>
            </a:endParaRPr>
          </a:p>
        </p:txBody>
      </p:sp>
    </p:spTree>
    <p:extLst>
      <p:ext uri="{BB962C8B-B14F-4D97-AF65-F5344CB8AC3E}">
        <p14:creationId xmlns:p14="http://schemas.microsoft.com/office/powerpoint/2010/main" val="3310529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278239"/>
            <a:ext cx="8147051" cy="1452283"/>
          </a:xfrm>
        </p:spPr>
        <p:txBody>
          <a:bodyPr/>
          <a:lstStyle/>
          <a:p>
            <a:endParaRPr lang="en-US"/>
          </a:p>
        </p:txBody>
      </p:sp>
      <p:sp>
        <p:nvSpPr>
          <p:cNvPr id="3" name="Content Placeholder 2"/>
          <p:cNvSpPr>
            <a:spLocks noGrp="1"/>
          </p:cNvSpPr>
          <p:nvPr>
            <p:ph idx="1"/>
          </p:nvPr>
        </p:nvSpPr>
        <p:spPr>
          <a:xfrm>
            <a:off x="9576746" y="5284641"/>
            <a:ext cx="1004614" cy="841522"/>
          </a:xfrm>
        </p:spPr>
        <p:txBody>
          <a:bodyPr/>
          <a:lstStyle/>
          <a:p>
            <a:endParaRPr lang="en-US" dirty="0"/>
          </a:p>
        </p:txBody>
      </p:sp>
      <p:sp>
        <p:nvSpPr>
          <p:cNvPr id="4" name="TextBox 3"/>
          <p:cNvSpPr txBox="1"/>
          <p:nvPr/>
        </p:nvSpPr>
        <p:spPr>
          <a:xfrm>
            <a:off x="1106191" y="583769"/>
            <a:ext cx="3691235" cy="707886"/>
          </a:xfrm>
          <a:prstGeom prst="rect">
            <a:avLst/>
          </a:prstGeom>
          <a:noFill/>
        </p:spPr>
        <p:txBody>
          <a:bodyPr wrap="none" rtlCol="0">
            <a:spAutoFit/>
          </a:bodyPr>
          <a:lstStyle/>
          <a:p>
            <a:r>
              <a:rPr lang="en-US" sz="4000" dirty="0" smtClean="0">
                <a:latin typeface="Helvetica"/>
                <a:cs typeface="Helvetica"/>
              </a:rPr>
              <a:t>C.  Deliverance</a:t>
            </a:r>
            <a:endParaRPr lang="en-US" sz="4000" dirty="0">
              <a:latin typeface="Helvetica"/>
              <a:cs typeface="Helvetica"/>
            </a:endParaRPr>
          </a:p>
        </p:txBody>
      </p:sp>
      <p:sp>
        <p:nvSpPr>
          <p:cNvPr id="5" name="TextBox 4"/>
          <p:cNvSpPr txBox="1"/>
          <p:nvPr/>
        </p:nvSpPr>
        <p:spPr>
          <a:xfrm>
            <a:off x="1894865" y="1444059"/>
            <a:ext cx="4711546" cy="1323439"/>
          </a:xfrm>
          <a:prstGeom prst="rect">
            <a:avLst/>
          </a:prstGeom>
          <a:noFill/>
        </p:spPr>
        <p:txBody>
          <a:bodyPr wrap="none" rtlCol="0">
            <a:spAutoFit/>
          </a:bodyPr>
          <a:lstStyle/>
          <a:p>
            <a:pPr marL="742950" indent="-742950">
              <a:buAutoNum type="arabicPeriod"/>
            </a:pPr>
            <a:r>
              <a:rPr lang="en-US" sz="4000" dirty="0" smtClean="0">
                <a:latin typeface="Helvetica"/>
                <a:cs typeface="Helvetica"/>
              </a:rPr>
              <a:t>The punishment:  </a:t>
            </a:r>
          </a:p>
          <a:p>
            <a:r>
              <a:rPr lang="en-US" sz="4000" dirty="0" smtClean="0">
                <a:latin typeface="Helvetica"/>
                <a:cs typeface="Helvetica"/>
              </a:rPr>
              <a:t>      Daniel 3:19-23.</a:t>
            </a:r>
            <a:endParaRPr lang="en-US" sz="4000" dirty="0">
              <a:latin typeface="Helvetica"/>
              <a:cs typeface="Helvetica"/>
            </a:endParaRPr>
          </a:p>
        </p:txBody>
      </p:sp>
      <p:sp>
        <p:nvSpPr>
          <p:cNvPr id="6" name="TextBox 5"/>
          <p:cNvSpPr txBox="1"/>
          <p:nvPr/>
        </p:nvSpPr>
        <p:spPr>
          <a:xfrm>
            <a:off x="870614" y="2986789"/>
            <a:ext cx="7398430" cy="3170099"/>
          </a:xfrm>
          <a:prstGeom prst="rect">
            <a:avLst/>
          </a:prstGeom>
          <a:noFill/>
        </p:spPr>
        <p:txBody>
          <a:bodyPr wrap="none" rtlCol="0">
            <a:spAutoFit/>
          </a:bodyPr>
          <a:lstStyle/>
          <a:p>
            <a:r>
              <a:rPr lang="en-US" sz="4000" dirty="0" smtClean="0">
                <a:latin typeface="Helvetica"/>
                <a:cs typeface="Helvetica"/>
              </a:rPr>
              <a:t>“Then Nebuchadnezzar was full</a:t>
            </a:r>
          </a:p>
          <a:p>
            <a:r>
              <a:rPr lang="en-US" sz="4000" dirty="0">
                <a:latin typeface="Helvetica"/>
                <a:cs typeface="Helvetica"/>
              </a:rPr>
              <a:t>o</a:t>
            </a:r>
            <a:r>
              <a:rPr lang="en-US" sz="4000" dirty="0" smtClean="0">
                <a:latin typeface="Helvetica"/>
                <a:cs typeface="Helvetica"/>
              </a:rPr>
              <a:t>f fury, and the expression of</a:t>
            </a:r>
          </a:p>
          <a:p>
            <a:r>
              <a:rPr lang="en-US" sz="4000" dirty="0">
                <a:latin typeface="Helvetica"/>
                <a:cs typeface="Helvetica"/>
              </a:rPr>
              <a:t>h</a:t>
            </a:r>
            <a:r>
              <a:rPr lang="en-US" sz="4000" dirty="0" smtClean="0">
                <a:latin typeface="Helvetica"/>
                <a:cs typeface="Helvetica"/>
              </a:rPr>
              <a:t>is face was changed against</a:t>
            </a:r>
          </a:p>
          <a:p>
            <a:r>
              <a:rPr lang="en-US" sz="4000" dirty="0" smtClean="0">
                <a:latin typeface="Helvetica"/>
                <a:cs typeface="Helvetica"/>
              </a:rPr>
              <a:t>Shadrach, Meshach, and </a:t>
            </a:r>
          </a:p>
          <a:p>
            <a:r>
              <a:rPr lang="en-US" sz="4000" dirty="0" smtClean="0">
                <a:latin typeface="Helvetica"/>
                <a:cs typeface="Helvetica"/>
              </a:rPr>
              <a:t>Abednego.  He ordered the </a:t>
            </a:r>
            <a:endParaRPr lang="en-US" sz="4000" dirty="0">
              <a:latin typeface="Helvetica"/>
              <a:cs typeface="Helvetica"/>
            </a:endParaRPr>
          </a:p>
        </p:txBody>
      </p:sp>
    </p:spTree>
    <p:extLst>
      <p:ext uri="{BB962C8B-B14F-4D97-AF65-F5344CB8AC3E}">
        <p14:creationId xmlns:p14="http://schemas.microsoft.com/office/powerpoint/2010/main" val="1171623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358217"/>
            <a:ext cx="8147051" cy="1452283"/>
          </a:xfrm>
        </p:spPr>
        <p:txBody>
          <a:bodyPr/>
          <a:lstStyle/>
          <a:p>
            <a:endParaRPr lang="en-US"/>
          </a:p>
        </p:txBody>
      </p:sp>
      <p:sp>
        <p:nvSpPr>
          <p:cNvPr id="3" name="Content Placeholder 2"/>
          <p:cNvSpPr>
            <a:spLocks noGrp="1"/>
          </p:cNvSpPr>
          <p:nvPr>
            <p:ph idx="1"/>
          </p:nvPr>
        </p:nvSpPr>
        <p:spPr>
          <a:xfrm>
            <a:off x="9740627" y="5704545"/>
            <a:ext cx="748551" cy="421618"/>
          </a:xfrm>
        </p:spPr>
        <p:txBody>
          <a:bodyPr>
            <a:normAutofit lnSpcReduction="10000"/>
          </a:bodyPr>
          <a:lstStyle/>
          <a:p>
            <a:endParaRPr lang="en-US" dirty="0"/>
          </a:p>
        </p:txBody>
      </p:sp>
      <p:sp>
        <p:nvSpPr>
          <p:cNvPr id="4" name="TextBox 3"/>
          <p:cNvSpPr txBox="1"/>
          <p:nvPr/>
        </p:nvSpPr>
        <p:spPr>
          <a:xfrm>
            <a:off x="1075463" y="727150"/>
            <a:ext cx="7570753" cy="5016758"/>
          </a:xfrm>
          <a:prstGeom prst="rect">
            <a:avLst/>
          </a:prstGeom>
          <a:noFill/>
        </p:spPr>
        <p:txBody>
          <a:bodyPr wrap="none" rtlCol="0">
            <a:spAutoFit/>
          </a:bodyPr>
          <a:lstStyle/>
          <a:p>
            <a:r>
              <a:rPr lang="en-US" sz="4000" dirty="0">
                <a:latin typeface="Helvetica"/>
                <a:cs typeface="Helvetica"/>
              </a:rPr>
              <a:t>f</a:t>
            </a:r>
            <a:r>
              <a:rPr lang="en-US" sz="4000" dirty="0" smtClean="0">
                <a:latin typeface="Helvetica"/>
                <a:cs typeface="Helvetica"/>
              </a:rPr>
              <a:t>urnace heated seven times </a:t>
            </a:r>
          </a:p>
          <a:p>
            <a:r>
              <a:rPr lang="en-US" sz="4000" dirty="0">
                <a:latin typeface="Helvetica"/>
                <a:cs typeface="Helvetica"/>
              </a:rPr>
              <a:t>m</a:t>
            </a:r>
            <a:r>
              <a:rPr lang="en-US" sz="4000" dirty="0" smtClean="0">
                <a:latin typeface="Helvetica"/>
                <a:cs typeface="Helvetica"/>
              </a:rPr>
              <a:t>ore than it was wont to be</a:t>
            </a:r>
          </a:p>
          <a:p>
            <a:r>
              <a:rPr lang="en-US" sz="4000" dirty="0">
                <a:latin typeface="Helvetica"/>
                <a:cs typeface="Helvetica"/>
              </a:rPr>
              <a:t>h</a:t>
            </a:r>
            <a:r>
              <a:rPr lang="en-US" sz="4000" dirty="0" smtClean="0">
                <a:latin typeface="Helvetica"/>
                <a:cs typeface="Helvetica"/>
              </a:rPr>
              <a:t>eated.  And he ordered certain</a:t>
            </a:r>
          </a:p>
          <a:p>
            <a:r>
              <a:rPr lang="en-US" sz="4000" dirty="0">
                <a:latin typeface="Helvetica"/>
                <a:cs typeface="Helvetica"/>
              </a:rPr>
              <a:t>m</a:t>
            </a:r>
            <a:r>
              <a:rPr lang="en-US" sz="4000" dirty="0" smtClean="0">
                <a:latin typeface="Helvetica"/>
                <a:cs typeface="Helvetica"/>
              </a:rPr>
              <a:t>ighty men of his army to bind</a:t>
            </a:r>
          </a:p>
          <a:p>
            <a:r>
              <a:rPr lang="en-US" sz="4000" dirty="0" smtClean="0">
                <a:latin typeface="Helvetica"/>
                <a:cs typeface="Helvetica"/>
              </a:rPr>
              <a:t>Shadrach, Meshach, and </a:t>
            </a:r>
          </a:p>
          <a:p>
            <a:r>
              <a:rPr lang="en-US" sz="4000" dirty="0" smtClean="0">
                <a:latin typeface="Helvetica"/>
                <a:cs typeface="Helvetica"/>
              </a:rPr>
              <a:t>Abednego, and to cast them into</a:t>
            </a:r>
          </a:p>
          <a:p>
            <a:r>
              <a:rPr lang="en-US" sz="4000" dirty="0">
                <a:latin typeface="Helvetica"/>
                <a:cs typeface="Helvetica"/>
              </a:rPr>
              <a:t>t</a:t>
            </a:r>
            <a:r>
              <a:rPr lang="en-US" sz="4000" dirty="0" smtClean="0">
                <a:latin typeface="Helvetica"/>
                <a:cs typeface="Helvetica"/>
              </a:rPr>
              <a:t>he burning fiery furnace.  </a:t>
            </a:r>
          </a:p>
          <a:p>
            <a:r>
              <a:rPr lang="en-US" sz="4000" dirty="0" smtClean="0">
                <a:latin typeface="Helvetica"/>
                <a:cs typeface="Helvetica"/>
              </a:rPr>
              <a:t>Because the king’s order was</a:t>
            </a:r>
            <a:endParaRPr lang="en-US" sz="4000" dirty="0">
              <a:latin typeface="Helvetica"/>
              <a:cs typeface="Helvetica"/>
            </a:endParaRPr>
          </a:p>
        </p:txBody>
      </p:sp>
    </p:spTree>
    <p:extLst>
      <p:ext uri="{BB962C8B-B14F-4D97-AF65-F5344CB8AC3E}">
        <p14:creationId xmlns:p14="http://schemas.microsoft.com/office/powerpoint/2010/main" val="13028952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385" y="-1452283"/>
            <a:ext cx="8147051" cy="1452283"/>
          </a:xfrm>
        </p:spPr>
        <p:txBody>
          <a:bodyPr/>
          <a:lstStyle/>
          <a:p>
            <a:endParaRPr lang="en-US"/>
          </a:p>
        </p:txBody>
      </p:sp>
      <p:sp>
        <p:nvSpPr>
          <p:cNvPr id="3" name="Content Placeholder 2"/>
          <p:cNvSpPr>
            <a:spLocks noGrp="1"/>
          </p:cNvSpPr>
          <p:nvPr>
            <p:ph idx="1"/>
          </p:nvPr>
        </p:nvSpPr>
        <p:spPr>
          <a:xfrm>
            <a:off x="9535776" y="4946670"/>
            <a:ext cx="1240192" cy="872246"/>
          </a:xfrm>
        </p:spPr>
        <p:txBody>
          <a:bodyPr/>
          <a:lstStyle/>
          <a:p>
            <a:endParaRPr lang="en-US" dirty="0"/>
          </a:p>
        </p:txBody>
      </p:sp>
      <p:sp>
        <p:nvSpPr>
          <p:cNvPr id="4" name="TextBox 3"/>
          <p:cNvSpPr txBox="1"/>
          <p:nvPr/>
        </p:nvSpPr>
        <p:spPr>
          <a:xfrm>
            <a:off x="1014008" y="803353"/>
            <a:ext cx="7312519" cy="5016758"/>
          </a:xfrm>
          <a:prstGeom prst="rect">
            <a:avLst/>
          </a:prstGeom>
          <a:noFill/>
        </p:spPr>
        <p:txBody>
          <a:bodyPr wrap="none" rtlCol="0">
            <a:spAutoFit/>
          </a:bodyPr>
          <a:lstStyle/>
          <a:p>
            <a:r>
              <a:rPr lang="en-US" sz="4000" dirty="0">
                <a:latin typeface="Helvetica"/>
                <a:cs typeface="Helvetica"/>
              </a:rPr>
              <a:t>s</a:t>
            </a:r>
            <a:r>
              <a:rPr lang="en-US" sz="4000" dirty="0" smtClean="0">
                <a:latin typeface="Helvetica"/>
                <a:cs typeface="Helvetica"/>
              </a:rPr>
              <a:t>trict and the furnace very hot,</a:t>
            </a:r>
          </a:p>
          <a:p>
            <a:r>
              <a:rPr lang="en-US" sz="4000" dirty="0">
                <a:latin typeface="Helvetica"/>
                <a:cs typeface="Helvetica"/>
              </a:rPr>
              <a:t>t</a:t>
            </a:r>
            <a:r>
              <a:rPr lang="en-US" sz="4000" dirty="0" smtClean="0">
                <a:latin typeface="Helvetica"/>
                <a:cs typeface="Helvetica"/>
              </a:rPr>
              <a:t>he flame of the fire slew those</a:t>
            </a:r>
          </a:p>
          <a:p>
            <a:r>
              <a:rPr lang="en-US" sz="4000" dirty="0">
                <a:latin typeface="Helvetica"/>
                <a:cs typeface="Helvetica"/>
              </a:rPr>
              <a:t>m</a:t>
            </a:r>
            <a:r>
              <a:rPr lang="en-US" sz="4000" dirty="0" smtClean="0">
                <a:latin typeface="Helvetica"/>
                <a:cs typeface="Helvetica"/>
              </a:rPr>
              <a:t>en who took up Shadrach,</a:t>
            </a:r>
          </a:p>
          <a:p>
            <a:r>
              <a:rPr lang="en-US" sz="4000" dirty="0" smtClean="0">
                <a:latin typeface="Helvetica"/>
                <a:cs typeface="Helvetica"/>
              </a:rPr>
              <a:t>Meshach, and Abednego.  And</a:t>
            </a:r>
          </a:p>
          <a:p>
            <a:r>
              <a:rPr lang="en-US" sz="4000" dirty="0">
                <a:latin typeface="Helvetica"/>
                <a:cs typeface="Helvetica"/>
              </a:rPr>
              <a:t>t</a:t>
            </a:r>
            <a:r>
              <a:rPr lang="en-US" sz="4000" dirty="0" smtClean="0">
                <a:latin typeface="Helvetica"/>
                <a:cs typeface="Helvetica"/>
              </a:rPr>
              <a:t>hese three men, Shadrach,</a:t>
            </a:r>
          </a:p>
          <a:p>
            <a:r>
              <a:rPr lang="en-US" sz="4000" dirty="0" smtClean="0">
                <a:latin typeface="Helvetica"/>
                <a:cs typeface="Helvetica"/>
              </a:rPr>
              <a:t>Meshach, and Abednego, fell</a:t>
            </a:r>
          </a:p>
          <a:p>
            <a:r>
              <a:rPr lang="en-US" sz="4000" dirty="0">
                <a:latin typeface="Helvetica"/>
                <a:cs typeface="Helvetica"/>
              </a:rPr>
              <a:t>b</a:t>
            </a:r>
            <a:r>
              <a:rPr lang="en-US" sz="4000" dirty="0" smtClean="0">
                <a:latin typeface="Helvetica"/>
                <a:cs typeface="Helvetica"/>
              </a:rPr>
              <a:t>ound into the burning fiery</a:t>
            </a:r>
          </a:p>
          <a:p>
            <a:r>
              <a:rPr lang="en-US" sz="4000" dirty="0">
                <a:latin typeface="Helvetica"/>
                <a:cs typeface="Helvetica"/>
              </a:rPr>
              <a:t>f</a:t>
            </a:r>
            <a:r>
              <a:rPr lang="en-US" sz="4000" dirty="0" smtClean="0">
                <a:latin typeface="Helvetica"/>
                <a:cs typeface="Helvetica"/>
              </a:rPr>
              <a:t>urnace.”</a:t>
            </a:r>
            <a:endParaRPr lang="en-US" sz="4000" dirty="0">
              <a:latin typeface="Helvetica"/>
              <a:cs typeface="Helvetica"/>
            </a:endParaRPr>
          </a:p>
        </p:txBody>
      </p:sp>
    </p:spTree>
    <p:extLst>
      <p:ext uri="{BB962C8B-B14F-4D97-AF65-F5344CB8AC3E}">
        <p14:creationId xmlns:p14="http://schemas.microsoft.com/office/powerpoint/2010/main" val="18556099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840" y="-1358154"/>
            <a:ext cx="8147051" cy="1452283"/>
          </a:xfrm>
        </p:spPr>
        <p:txBody>
          <a:bodyPr/>
          <a:lstStyle/>
          <a:p>
            <a:endParaRPr lang="en-US"/>
          </a:p>
        </p:txBody>
      </p:sp>
      <p:sp>
        <p:nvSpPr>
          <p:cNvPr id="3" name="Content Placeholder 2"/>
          <p:cNvSpPr>
            <a:spLocks noGrp="1"/>
          </p:cNvSpPr>
          <p:nvPr>
            <p:ph idx="1"/>
          </p:nvPr>
        </p:nvSpPr>
        <p:spPr>
          <a:xfrm>
            <a:off x="9433351" y="5161742"/>
            <a:ext cx="359336" cy="759589"/>
          </a:xfrm>
        </p:spPr>
        <p:txBody>
          <a:bodyPr/>
          <a:lstStyle/>
          <a:p>
            <a:endParaRPr lang="en-US" dirty="0"/>
          </a:p>
        </p:txBody>
      </p:sp>
      <p:sp>
        <p:nvSpPr>
          <p:cNvPr id="4" name="TextBox 3"/>
          <p:cNvSpPr txBox="1"/>
          <p:nvPr/>
        </p:nvSpPr>
        <p:spPr>
          <a:xfrm>
            <a:off x="1894865" y="573527"/>
            <a:ext cx="4762842" cy="1323439"/>
          </a:xfrm>
          <a:prstGeom prst="rect">
            <a:avLst/>
          </a:prstGeom>
          <a:noFill/>
        </p:spPr>
        <p:txBody>
          <a:bodyPr wrap="none" rtlCol="0">
            <a:spAutoFit/>
          </a:bodyPr>
          <a:lstStyle/>
          <a:p>
            <a:pPr marL="742950" indent="-742950">
              <a:buAutoNum type="arabicPeriod" startAt="2"/>
            </a:pPr>
            <a:r>
              <a:rPr lang="en-US" sz="4000" dirty="0" smtClean="0">
                <a:latin typeface="Helvetica"/>
                <a:cs typeface="Helvetica"/>
              </a:rPr>
              <a:t>God’s protection:</a:t>
            </a:r>
          </a:p>
          <a:p>
            <a:r>
              <a:rPr lang="en-US" sz="4000" dirty="0" smtClean="0">
                <a:latin typeface="Helvetica"/>
                <a:cs typeface="Helvetica"/>
              </a:rPr>
              <a:t>      Daniel 3:24-25.</a:t>
            </a:r>
            <a:endParaRPr lang="en-US" sz="4000" dirty="0">
              <a:latin typeface="Helvetica"/>
              <a:cs typeface="Helvetica"/>
            </a:endParaRPr>
          </a:p>
        </p:txBody>
      </p:sp>
      <p:sp>
        <p:nvSpPr>
          <p:cNvPr id="5" name="TextBox 4"/>
          <p:cNvSpPr txBox="1"/>
          <p:nvPr/>
        </p:nvSpPr>
        <p:spPr>
          <a:xfrm>
            <a:off x="819251" y="2145921"/>
            <a:ext cx="7912392" cy="3785652"/>
          </a:xfrm>
          <a:prstGeom prst="rect">
            <a:avLst/>
          </a:prstGeom>
          <a:noFill/>
        </p:spPr>
        <p:txBody>
          <a:bodyPr wrap="none" rtlCol="0">
            <a:spAutoFit/>
          </a:bodyPr>
          <a:lstStyle/>
          <a:p>
            <a:r>
              <a:rPr lang="en-US" sz="4000" dirty="0" smtClean="0">
                <a:latin typeface="Helvetica"/>
                <a:cs typeface="Helvetica"/>
              </a:rPr>
              <a:t>“Then King Nebuchadnezzar was</a:t>
            </a:r>
          </a:p>
          <a:p>
            <a:r>
              <a:rPr lang="en-US" sz="4000" dirty="0">
                <a:latin typeface="Helvetica"/>
                <a:cs typeface="Helvetica"/>
              </a:rPr>
              <a:t>a</a:t>
            </a:r>
            <a:r>
              <a:rPr lang="en-US" sz="4000" dirty="0" smtClean="0">
                <a:latin typeface="Helvetica"/>
                <a:cs typeface="Helvetica"/>
              </a:rPr>
              <a:t>stonished and rose up in haste.</a:t>
            </a:r>
          </a:p>
          <a:p>
            <a:r>
              <a:rPr lang="en-US" sz="4000" dirty="0" smtClean="0">
                <a:latin typeface="Helvetica"/>
                <a:cs typeface="Helvetica"/>
              </a:rPr>
              <a:t>He said to his counselors, ‘Did we</a:t>
            </a:r>
          </a:p>
          <a:p>
            <a:r>
              <a:rPr lang="en-US" sz="4000" dirty="0">
                <a:latin typeface="Helvetica"/>
                <a:cs typeface="Helvetica"/>
              </a:rPr>
              <a:t>n</a:t>
            </a:r>
            <a:r>
              <a:rPr lang="en-US" sz="4000" dirty="0" smtClean="0">
                <a:latin typeface="Helvetica"/>
                <a:cs typeface="Helvetica"/>
              </a:rPr>
              <a:t>ot cast three men bound into the</a:t>
            </a:r>
          </a:p>
          <a:p>
            <a:r>
              <a:rPr lang="en-US" sz="4000" dirty="0">
                <a:latin typeface="Helvetica"/>
                <a:cs typeface="Helvetica"/>
              </a:rPr>
              <a:t>f</a:t>
            </a:r>
            <a:r>
              <a:rPr lang="en-US" sz="4000" dirty="0" smtClean="0">
                <a:latin typeface="Helvetica"/>
                <a:cs typeface="Helvetica"/>
              </a:rPr>
              <a:t>ire?’  They answered the king,</a:t>
            </a:r>
          </a:p>
          <a:p>
            <a:r>
              <a:rPr lang="en-US" sz="4000" dirty="0" smtClean="0">
                <a:latin typeface="Helvetica"/>
                <a:cs typeface="Helvetica"/>
              </a:rPr>
              <a:t>‘True, O king.’  He answered,</a:t>
            </a:r>
            <a:endParaRPr lang="en-US" sz="4000" dirty="0">
              <a:latin typeface="Helvetica"/>
              <a:cs typeface="Helvetica"/>
            </a:endParaRPr>
          </a:p>
        </p:txBody>
      </p:sp>
    </p:spTree>
    <p:extLst>
      <p:ext uri="{BB962C8B-B14F-4D97-AF65-F5344CB8AC3E}">
        <p14:creationId xmlns:p14="http://schemas.microsoft.com/office/powerpoint/2010/main" val="35672639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963" y="-1452283"/>
            <a:ext cx="8147051" cy="1452283"/>
          </a:xfrm>
        </p:spPr>
        <p:txBody>
          <a:bodyPr/>
          <a:lstStyle/>
          <a:p>
            <a:endParaRPr lang="en-US"/>
          </a:p>
        </p:txBody>
      </p:sp>
      <p:sp>
        <p:nvSpPr>
          <p:cNvPr id="3" name="Content Placeholder 2"/>
          <p:cNvSpPr>
            <a:spLocks noGrp="1"/>
          </p:cNvSpPr>
          <p:nvPr>
            <p:ph idx="1"/>
          </p:nvPr>
        </p:nvSpPr>
        <p:spPr>
          <a:xfrm>
            <a:off x="9586988" y="4905704"/>
            <a:ext cx="810007" cy="1056594"/>
          </a:xfrm>
        </p:spPr>
        <p:txBody>
          <a:bodyPr/>
          <a:lstStyle/>
          <a:p>
            <a:endParaRPr lang="en-US" dirty="0"/>
          </a:p>
        </p:txBody>
      </p:sp>
      <p:sp>
        <p:nvSpPr>
          <p:cNvPr id="4" name="TextBox 3"/>
          <p:cNvSpPr txBox="1"/>
          <p:nvPr/>
        </p:nvSpPr>
        <p:spPr>
          <a:xfrm>
            <a:off x="1034493" y="1556715"/>
            <a:ext cx="7256414" cy="3170099"/>
          </a:xfrm>
          <a:prstGeom prst="rect">
            <a:avLst/>
          </a:prstGeom>
          <a:noFill/>
        </p:spPr>
        <p:txBody>
          <a:bodyPr wrap="none" rtlCol="0">
            <a:spAutoFit/>
          </a:bodyPr>
          <a:lstStyle/>
          <a:p>
            <a:r>
              <a:rPr lang="en-US" sz="4000" dirty="0" smtClean="0">
                <a:latin typeface="Helvetica"/>
                <a:cs typeface="Helvetica"/>
              </a:rPr>
              <a:t>‘But I see four men loose,</a:t>
            </a:r>
          </a:p>
          <a:p>
            <a:r>
              <a:rPr lang="en-US" sz="4000" dirty="0">
                <a:latin typeface="Helvetica"/>
                <a:cs typeface="Helvetica"/>
              </a:rPr>
              <a:t>w</a:t>
            </a:r>
            <a:r>
              <a:rPr lang="en-US" sz="4000" dirty="0" smtClean="0">
                <a:latin typeface="Helvetica"/>
                <a:cs typeface="Helvetica"/>
              </a:rPr>
              <a:t>alking in the midst of the fire,</a:t>
            </a:r>
          </a:p>
          <a:p>
            <a:r>
              <a:rPr lang="en-US" sz="4000" dirty="0">
                <a:latin typeface="Helvetica"/>
                <a:cs typeface="Helvetica"/>
              </a:rPr>
              <a:t>a</a:t>
            </a:r>
            <a:r>
              <a:rPr lang="en-US" sz="4000" dirty="0" smtClean="0">
                <a:latin typeface="Helvetica"/>
                <a:cs typeface="Helvetica"/>
              </a:rPr>
              <a:t>nd they are not hurt; and the</a:t>
            </a:r>
          </a:p>
          <a:p>
            <a:r>
              <a:rPr lang="en-US" sz="4000" dirty="0">
                <a:latin typeface="Helvetica"/>
                <a:cs typeface="Helvetica"/>
              </a:rPr>
              <a:t>a</a:t>
            </a:r>
            <a:r>
              <a:rPr lang="en-US" sz="4000" dirty="0" smtClean="0">
                <a:latin typeface="Helvetica"/>
                <a:cs typeface="Helvetica"/>
              </a:rPr>
              <a:t>ppearance of the fourth is like</a:t>
            </a:r>
          </a:p>
          <a:p>
            <a:r>
              <a:rPr lang="en-US" sz="4000" dirty="0">
                <a:latin typeface="Helvetica"/>
                <a:cs typeface="Helvetica"/>
              </a:rPr>
              <a:t>a</a:t>
            </a:r>
            <a:r>
              <a:rPr lang="en-US" sz="4000" dirty="0" smtClean="0">
                <a:latin typeface="Helvetica"/>
                <a:cs typeface="Helvetica"/>
              </a:rPr>
              <a:t> son of the gods.’”</a:t>
            </a:r>
            <a:endParaRPr lang="en-US" sz="4000" dirty="0">
              <a:latin typeface="Helvetica"/>
              <a:cs typeface="Helvetica"/>
            </a:endParaRPr>
          </a:p>
        </p:txBody>
      </p:sp>
    </p:spTree>
    <p:extLst>
      <p:ext uri="{BB962C8B-B14F-4D97-AF65-F5344CB8AC3E}">
        <p14:creationId xmlns:p14="http://schemas.microsoft.com/office/powerpoint/2010/main" val="37043735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963" y="-1358217"/>
            <a:ext cx="8147051" cy="1452283"/>
          </a:xfrm>
        </p:spPr>
        <p:txBody>
          <a:bodyPr/>
          <a:lstStyle/>
          <a:p>
            <a:endParaRPr lang="en-US"/>
          </a:p>
        </p:txBody>
      </p:sp>
      <p:sp>
        <p:nvSpPr>
          <p:cNvPr id="3" name="Content Placeholder 2"/>
          <p:cNvSpPr>
            <a:spLocks noGrp="1"/>
          </p:cNvSpPr>
          <p:nvPr>
            <p:ph idx="1"/>
          </p:nvPr>
        </p:nvSpPr>
        <p:spPr>
          <a:xfrm>
            <a:off x="9279713" y="4946670"/>
            <a:ext cx="1117282" cy="1292150"/>
          </a:xfrm>
        </p:spPr>
        <p:txBody>
          <a:bodyPr/>
          <a:lstStyle/>
          <a:p>
            <a:endParaRPr lang="en-US" dirty="0"/>
          </a:p>
        </p:txBody>
      </p:sp>
      <p:sp>
        <p:nvSpPr>
          <p:cNvPr id="4" name="TextBox 3"/>
          <p:cNvSpPr txBox="1"/>
          <p:nvPr/>
        </p:nvSpPr>
        <p:spPr>
          <a:xfrm>
            <a:off x="1864137" y="747633"/>
            <a:ext cx="6083717" cy="1323439"/>
          </a:xfrm>
          <a:prstGeom prst="rect">
            <a:avLst/>
          </a:prstGeom>
          <a:noFill/>
        </p:spPr>
        <p:txBody>
          <a:bodyPr wrap="none" rtlCol="0">
            <a:spAutoFit/>
          </a:bodyPr>
          <a:lstStyle/>
          <a:p>
            <a:pPr marL="742950" indent="-742950">
              <a:buAutoNum type="arabicPeriod" startAt="3"/>
            </a:pPr>
            <a:r>
              <a:rPr lang="en-US" sz="4000" dirty="0" smtClean="0">
                <a:latin typeface="Helvetica"/>
                <a:cs typeface="Helvetica"/>
              </a:rPr>
              <a:t>Delivered from the fire:</a:t>
            </a:r>
          </a:p>
          <a:p>
            <a:r>
              <a:rPr lang="en-US" sz="4000" dirty="0" smtClean="0">
                <a:latin typeface="Helvetica"/>
                <a:cs typeface="Helvetica"/>
              </a:rPr>
              <a:t>      Daniel 3:26-27.</a:t>
            </a:r>
            <a:endParaRPr lang="en-US" sz="4000" dirty="0">
              <a:latin typeface="Helvetica"/>
              <a:cs typeface="Helvetica"/>
            </a:endParaRPr>
          </a:p>
        </p:txBody>
      </p:sp>
      <p:sp>
        <p:nvSpPr>
          <p:cNvPr id="5" name="TextBox 4"/>
          <p:cNvSpPr txBox="1"/>
          <p:nvPr/>
        </p:nvSpPr>
        <p:spPr>
          <a:xfrm>
            <a:off x="952553" y="2564900"/>
            <a:ext cx="7826481" cy="3170099"/>
          </a:xfrm>
          <a:prstGeom prst="rect">
            <a:avLst/>
          </a:prstGeom>
          <a:noFill/>
        </p:spPr>
        <p:txBody>
          <a:bodyPr wrap="none" rtlCol="0">
            <a:spAutoFit/>
          </a:bodyPr>
          <a:lstStyle/>
          <a:p>
            <a:r>
              <a:rPr lang="en-US" sz="4000" dirty="0" smtClean="0">
                <a:latin typeface="Helvetica"/>
                <a:cs typeface="Helvetica"/>
              </a:rPr>
              <a:t>“Then Nebuchadnezzar came</a:t>
            </a:r>
          </a:p>
          <a:p>
            <a:r>
              <a:rPr lang="en-US" sz="4000" dirty="0">
                <a:latin typeface="Helvetica"/>
                <a:cs typeface="Helvetica"/>
              </a:rPr>
              <a:t>n</a:t>
            </a:r>
            <a:r>
              <a:rPr lang="en-US" sz="4000" dirty="0" smtClean="0">
                <a:latin typeface="Helvetica"/>
                <a:cs typeface="Helvetica"/>
              </a:rPr>
              <a:t>ear to the door of the burning</a:t>
            </a:r>
          </a:p>
          <a:p>
            <a:r>
              <a:rPr lang="en-US" sz="4000" dirty="0">
                <a:latin typeface="Helvetica"/>
                <a:cs typeface="Helvetica"/>
              </a:rPr>
              <a:t>f</a:t>
            </a:r>
            <a:r>
              <a:rPr lang="en-US" sz="4000" dirty="0" smtClean="0">
                <a:latin typeface="Helvetica"/>
                <a:cs typeface="Helvetica"/>
              </a:rPr>
              <a:t>iery furnace and said, ‘Shadrach,</a:t>
            </a:r>
          </a:p>
          <a:p>
            <a:r>
              <a:rPr lang="en-US" sz="4000" dirty="0" smtClean="0">
                <a:latin typeface="Helvetica"/>
                <a:cs typeface="Helvetica"/>
              </a:rPr>
              <a:t>Meshach, and Abednego, </a:t>
            </a:r>
          </a:p>
          <a:p>
            <a:r>
              <a:rPr lang="en-US" sz="4000" dirty="0">
                <a:latin typeface="Helvetica"/>
                <a:cs typeface="Helvetica"/>
              </a:rPr>
              <a:t>s</a:t>
            </a:r>
            <a:r>
              <a:rPr lang="en-US" sz="4000" dirty="0" smtClean="0">
                <a:latin typeface="Helvetica"/>
                <a:cs typeface="Helvetica"/>
              </a:rPr>
              <a:t>ervants of the Most High God,</a:t>
            </a:r>
          </a:p>
        </p:txBody>
      </p:sp>
    </p:spTree>
    <p:extLst>
      <p:ext uri="{BB962C8B-B14F-4D97-AF65-F5344CB8AC3E}">
        <p14:creationId xmlns:p14="http://schemas.microsoft.com/office/powerpoint/2010/main" val="2383957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454" y="-1452283"/>
            <a:ext cx="8147051" cy="1452283"/>
          </a:xfrm>
        </p:spPr>
        <p:txBody>
          <a:bodyPr/>
          <a:lstStyle/>
          <a:p>
            <a:endParaRPr lang="en-US"/>
          </a:p>
        </p:txBody>
      </p:sp>
      <p:sp>
        <p:nvSpPr>
          <p:cNvPr id="3" name="Content Placeholder 2"/>
          <p:cNvSpPr>
            <a:spLocks noGrp="1"/>
          </p:cNvSpPr>
          <p:nvPr>
            <p:ph idx="1"/>
          </p:nvPr>
        </p:nvSpPr>
        <p:spPr>
          <a:xfrm>
            <a:off x="9330925" y="4629181"/>
            <a:ext cx="1096797" cy="1496981"/>
          </a:xfrm>
        </p:spPr>
        <p:txBody>
          <a:bodyPr/>
          <a:lstStyle/>
          <a:p>
            <a:endParaRPr lang="en-US" dirty="0"/>
          </a:p>
        </p:txBody>
      </p:sp>
      <p:sp>
        <p:nvSpPr>
          <p:cNvPr id="5" name="TextBox 4"/>
          <p:cNvSpPr txBox="1"/>
          <p:nvPr/>
        </p:nvSpPr>
        <p:spPr>
          <a:xfrm>
            <a:off x="1072057" y="634976"/>
            <a:ext cx="7284967" cy="5016758"/>
          </a:xfrm>
          <a:prstGeom prst="rect">
            <a:avLst/>
          </a:prstGeom>
          <a:noFill/>
        </p:spPr>
        <p:txBody>
          <a:bodyPr wrap="none" rtlCol="0">
            <a:spAutoFit/>
          </a:bodyPr>
          <a:lstStyle/>
          <a:p>
            <a:r>
              <a:rPr lang="en-US" sz="4000" dirty="0">
                <a:latin typeface="Helvetica"/>
                <a:cs typeface="Helvetica"/>
              </a:rPr>
              <a:t>c</a:t>
            </a:r>
            <a:r>
              <a:rPr lang="en-US" sz="4000" dirty="0" smtClean="0">
                <a:latin typeface="Helvetica"/>
                <a:cs typeface="Helvetica"/>
              </a:rPr>
              <a:t>ome forth, and come here!’</a:t>
            </a:r>
          </a:p>
          <a:p>
            <a:r>
              <a:rPr lang="en-US" sz="4000" dirty="0" smtClean="0">
                <a:latin typeface="Helvetica"/>
                <a:cs typeface="Helvetica"/>
              </a:rPr>
              <a:t>Then Shadrach, Meshach, and</a:t>
            </a:r>
          </a:p>
          <a:p>
            <a:r>
              <a:rPr lang="en-US" sz="4000" dirty="0" smtClean="0">
                <a:latin typeface="Helvetica"/>
                <a:cs typeface="Helvetica"/>
              </a:rPr>
              <a:t>Abednego, came out from the</a:t>
            </a:r>
          </a:p>
          <a:p>
            <a:r>
              <a:rPr lang="en-US" sz="4000" dirty="0">
                <a:latin typeface="Helvetica"/>
                <a:cs typeface="Helvetica"/>
              </a:rPr>
              <a:t>f</a:t>
            </a:r>
            <a:r>
              <a:rPr lang="en-US" sz="4000" dirty="0" smtClean="0">
                <a:latin typeface="Helvetica"/>
                <a:cs typeface="Helvetica"/>
              </a:rPr>
              <a:t>ire.  And the satraps, the </a:t>
            </a:r>
          </a:p>
          <a:p>
            <a:r>
              <a:rPr lang="en-US" sz="4000" dirty="0">
                <a:latin typeface="Helvetica"/>
                <a:cs typeface="Helvetica"/>
              </a:rPr>
              <a:t>p</a:t>
            </a:r>
            <a:r>
              <a:rPr lang="en-US" sz="4000" dirty="0" smtClean="0">
                <a:latin typeface="Helvetica"/>
                <a:cs typeface="Helvetica"/>
              </a:rPr>
              <a:t>refects, the governors, and</a:t>
            </a:r>
          </a:p>
          <a:p>
            <a:r>
              <a:rPr lang="en-US" sz="4000" dirty="0">
                <a:latin typeface="Helvetica"/>
                <a:cs typeface="Helvetica"/>
              </a:rPr>
              <a:t>t</a:t>
            </a:r>
            <a:r>
              <a:rPr lang="en-US" sz="4000" dirty="0" smtClean="0">
                <a:latin typeface="Helvetica"/>
                <a:cs typeface="Helvetica"/>
              </a:rPr>
              <a:t>he king’s counselors </a:t>
            </a:r>
          </a:p>
          <a:p>
            <a:r>
              <a:rPr lang="en-US" sz="4000" dirty="0">
                <a:latin typeface="Helvetica"/>
                <a:cs typeface="Helvetica"/>
              </a:rPr>
              <a:t>g</a:t>
            </a:r>
            <a:r>
              <a:rPr lang="en-US" sz="4000" dirty="0" smtClean="0">
                <a:latin typeface="Helvetica"/>
                <a:cs typeface="Helvetica"/>
              </a:rPr>
              <a:t>athered together and saw</a:t>
            </a:r>
          </a:p>
          <a:p>
            <a:r>
              <a:rPr lang="en-US" sz="4000" dirty="0">
                <a:latin typeface="Helvetica"/>
                <a:cs typeface="Helvetica"/>
              </a:rPr>
              <a:t>t</a:t>
            </a:r>
            <a:r>
              <a:rPr lang="en-US" sz="4000" dirty="0" smtClean="0">
                <a:latin typeface="Helvetica"/>
                <a:cs typeface="Helvetica"/>
              </a:rPr>
              <a:t>hat the fire had not any power</a:t>
            </a:r>
            <a:endParaRPr lang="en-US" sz="4000" dirty="0">
              <a:latin typeface="Helvetica"/>
              <a:cs typeface="Helvetica"/>
            </a:endParaRPr>
          </a:p>
        </p:txBody>
      </p:sp>
    </p:spTree>
    <p:extLst>
      <p:ext uri="{BB962C8B-B14F-4D97-AF65-F5344CB8AC3E}">
        <p14:creationId xmlns:p14="http://schemas.microsoft.com/office/powerpoint/2010/main" val="20014433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788617"/>
            <a:ext cx="8147051" cy="4364598"/>
          </a:xfrm>
        </p:spPr>
        <p:txBody>
          <a:bodyPr>
            <a:normAutofit/>
          </a:bodyPr>
          <a:lstStyle/>
          <a:p>
            <a:pPr marL="0" indent="0">
              <a:buNone/>
            </a:pPr>
            <a:r>
              <a:rPr lang="en-US" sz="4000" dirty="0" smtClean="0">
                <a:latin typeface="Helvetica"/>
                <a:cs typeface="Helvetica"/>
              </a:rPr>
              <a:t>   I.  The Best Approach.</a:t>
            </a:r>
            <a:endParaRPr lang="en-US" sz="4000" dirty="0">
              <a:latin typeface="Helvetica"/>
              <a:cs typeface="Helvetica"/>
            </a:endParaRPr>
          </a:p>
        </p:txBody>
      </p:sp>
      <p:sp>
        <p:nvSpPr>
          <p:cNvPr id="4" name="TextBox 3"/>
          <p:cNvSpPr txBox="1"/>
          <p:nvPr/>
        </p:nvSpPr>
        <p:spPr>
          <a:xfrm>
            <a:off x="1536377" y="1935654"/>
            <a:ext cx="4092486" cy="707886"/>
          </a:xfrm>
          <a:prstGeom prst="rect">
            <a:avLst/>
          </a:prstGeom>
          <a:noFill/>
        </p:spPr>
        <p:txBody>
          <a:bodyPr wrap="none" rtlCol="0">
            <a:spAutoFit/>
          </a:bodyPr>
          <a:lstStyle/>
          <a:p>
            <a:r>
              <a:rPr lang="en-US" sz="4000" dirty="0" smtClean="0">
                <a:latin typeface="Helvetica"/>
                <a:cs typeface="Helvetica"/>
              </a:rPr>
              <a:t>A.  ___________</a:t>
            </a:r>
            <a:endParaRPr lang="en-US" sz="4000" dirty="0">
              <a:latin typeface="Helvetica"/>
              <a:cs typeface="Helvetica"/>
            </a:endParaRPr>
          </a:p>
        </p:txBody>
      </p:sp>
      <p:sp>
        <p:nvSpPr>
          <p:cNvPr id="5" name="TextBox 4"/>
          <p:cNvSpPr txBox="1"/>
          <p:nvPr/>
        </p:nvSpPr>
        <p:spPr>
          <a:xfrm>
            <a:off x="2417231" y="1935654"/>
            <a:ext cx="2950598" cy="707886"/>
          </a:xfrm>
          <a:prstGeom prst="rect">
            <a:avLst/>
          </a:prstGeom>
          <a:noFill/>
        </p:spPr>
        <p:txBody>
          <a:bodyPr wrap="none" rtlCol="0">
            <a:spAutoFit/>
          </a:bodyPr>
          <a:lstStyle/>
          <a:p>
            <a:r>
              <a:rPr lang="en-US" sz="4000" dirty="0" smtClean="0">
                <a:latin typeface="Helvetica"/>
                <a:cs typeface="Helvetica"/>
              </a:rPr>
              <a:t>Stockpiling?</a:t>
            </a:r>
            <a:endParaRPr lang="en-US" sz="4000" dirty="0">
              <a:latin typeface="Helvetica"/>
              <a:cs typeface="Helvetica"/>
            </a:endParaRPr>
          </a:p>
        </p:txBody>
      </p:sp>
      <p:sp>
        <p:nvSpPr>
          <p:cNvPr id="6" name="TextBox 5"/>
          <p:cNvSpPr txBox="1"/>
          <p:nvPr/>
        </p:nvSpPr>
        <p:spPr>
          <a:xfrm>
            <a:off x="1536377" y="3461644"/>
            <a:ext cx="5804193" cy="707886"/>
          </a:xfrm>
          <a:prstGeom prst="rect">
            <a:avLst/>
          </a:prstGeom>
          <a:noFill/>
        </p:spPr>
        <p:txBody>
          <a:bodyPr wrap="none" rtlCol="0">
            <a:spAutoFit/>
          </a:bodyPr>
          <a:lstStyle/>
          <a:p>
            <a:r>
              <a:rPr lang="en-US" sz="4000" dirty="0" smtClean="0">
                <a:latin typeface="Helvetica"/>
                <a:cs typeface="Helvetica"/>
              </a:rPr>
              <a:t>B. </a:t>
            </a:r>
            <a:r>
              <a:rPr lang="en-US" sz="4000" dirty="0">
                <a:latin typeface="Helvetica"/>
                <a:cs typeface="Helvetica"/>
              </a:rPr>
              <a:t> </a:t>
            </a:r>
            <a:r>
              <a:rPr lang="en-US" sz="4000" dirty="0" smtClean="0">
                <a:latin typeface="Helvetica"/>
                <a:cs typeface="Helvetica"/>
              </a:rPr>
              <a:t>_________________</a:t>
            </a:r>
            <a:endParaRPr lang="en-US" sz="4000" dirty="0">
              <a:latin typeface="Helvetica"/>
              <a:cs typeface="Helvetica"/>
            </a:endParaRPr>
          </a:p>
        </p:txBody>
      </p:sp>
      <p:sp>
        <p:nvSpPr>
          <p:cNvPr id="7" name="TextBox 6"/>
          <p:cNvSpPr txBox="1"/>
          <p:nvPr/>
        </p:nvSpPr>
        <p:spPr>
          <a:xfrm>
            <a:off x="2417231" y="3461644"/>
            <a:ext cx="4432624" cy="707886"/>
          </a:xfrm>
          <a:prstGeom prst="rect">
            <a:avLst/>
          </a:prstGeom>
          <a:noFill/>
        </p:spPr>
        <p:txBody>
          <a:bodyPr wrap="none" rtlCol="0">
            <a:spAutoFit/>
          </a:bodyPr>
          <a:lstStyle/>
          <a:p>
            <a:r>
              <a:rPr lang="en-US" sz="4000" dirty="0" smtClean="0">
                <a:latin typeface="Helvetica"/>
                <a:cs typeface="Helvetica"/>
              </a:rPr>
              <a:t>Arming ourselves?</a:t>
            </a:r>
            <a:endParaRPr lang="en-US" sz="4000" dirty="0">
              <a:latin typeface="Helvetica"/>
              <a:cs typeface="Helvetica"/>
            </a:endParaRPr>
          </a:p>
        </p:txBody>
      </p:sp>
      <p:sp>
        <p:nvSpPr>
          <p:cNvPr id="8" name="TextBox 7"/>
          <p:cNvSpPr txBox="1"/>
          <p:nvPr/>
        </p:nvSpPr>
        <p:spPr>
          <a:xfrm>
            <a:off x="1536377" y="4989845"/>
            <a:ext cx="7371629" cy="707886"/>
          </a:xfrm>
          <a:prstGeom prst="rect">
            <a:avLst/>
          </a:prstGeom>
          <a:noFill/>
        </p:spPr>
        <p:txBody>
          <a:bodyPr wrap="none" rtlCol="0">
            <a:spAutoFit/>
          </a:bodyPr>
          <a:lstStyle/>
          <a:p>
            <a:r>
              <a:rPr lang="en-US" sz="4000" dirty="0" smtClean="0">
                <a:latin typeface="Helvetica"/>
                <a:cs typeface="Helvetica"/>
              </a:rPr>
              <a:t>C.  Focus on ______________.</a:t>
            </a:r>
            <a:endParaRPr lang="en-US" sz="4000" dirty="0">
              <a:latin typeface="Helvetica"/>
              <a:cs typeface="Helvetica"/>
            </a:endParaRPr>
          </a:p>
        </p:txBody>
      </p:sp>
      <p:sp>
        <p:nvSpPr>
          <p:cNvPr id="9" name="TextBox 8"/>
          <p:cNvSpPr txBox="1"/>
          <p:nvPr/>
        </p:nvSpPr>
        <p:spPr>
          <a:xfrm>
            <a:off x="4824222" y="4989845"/>
            <a:ext cx="2807830" cy="707886"/>
          </a:xfrm>
          <a:prstGeom prst="rect">
            <a:avLst/>
          </a:prstGeom>
          <a:noFill/>
        </p:spPr>
        <p:txBody>
          <a:bodyPr wrap="none" rtlCol="0">
            <a:spAutoFit/>
          </a:bodyPr>
          <a:lstStyle/>
          <a:p>
            <a:r>
              <a:rPr lang="en-US" sz="4000" dirty="0">
                <a:latin typeface="Helvetica"/>
                <a:cs typeface="Helvetica"/>
              </a:rPr>
              <a:t>t</a:t>
            </a:r>
            <a:r>
              <a:rPr lang="en-US" sz="4000" dirty="0" smtClean="0">
                <a:latin typeface="Helvetica"/>
                <a:cs typeface="Helvetica"/>
              </a:rPr>
              <a:t>he spiritual</a:t>
            </a:r>
            <a:endParaRPr lang="en-US" sz="4000" dirty="0">
              <a:latin typeface="Helvetica"/>
              <a:cs typeface="Helvetica"/>
            </a:endParaRPr>
          </a:p>
        </p:txBody>
      </p:sp>
    </p:spTree>
    <p:extLst>
      <p:ext uri="{BB962C8B-B14F-4D97-AF65-F5344CB8AC3E}">
        <p14:creationId xmlns:p14="http://schemas.microsoft.com/office/powerpoint/2010/main" val="31121037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0.70"/>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strVal val="#ppt_w*0.70"/>
                                          </p:val>
                                        </p:tav>
                                        <p:tav tm="100000">
                                          <p:val>
                                            <p:strVal val="#ppt_w"/>
                                          </p:val>
                                        </p:tav>
                                      </p:tavLst>
                                    </p:anim>
                                    <p:anim calcmode="lin" valueType="num">
                                      <p:cBhvr>
                                        <p:cTn id="34" dur="1000" fill="hold"/>
                                        <p:tgtEl>
                                          <p:spTgt spid="9"/>
                                        </p:tgtEl>
                                        <p:attrNameLst>
                                          <p:attrName>ppt_h</p:attrName>
                                        </p:attrNameLst>
                                      </p:cBhvr>
                                      <p:tavLst>
                                        <p:tav tm="0">
                                          <p:val>
                                            <p:strVal val="#ppt_h"/>
                                          </p:val>
                                        </p:tav>
                                        <p:tav tm="100000">
                                          <p:val>
                                            <p:strVal val="#ppt_h"/>
                                          </p:val>
                                        </p:tav>
                                      </p:tavLst>
                                    </p:anim>
                                    <p:animEffect transition="in" filter="fade">
                                      <p:cBhvr>
                                        <p:cTn id="3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417" y="-1358154"/>
            <a:ext cx="8147051" cy="1452283"/>
          </a:xfrm>
        </p:spPr>
        <p:txBody>
          <a:bodyPr/>
          <a:lstStyle/>
          <a:p>
            <a:endParaRPr lang="en-US"/>
          </a:p>
        </p:txBody>
      </p:sp>
      <p:sp>
        <p:nvSpPr>
          <p:cNvPr id="3" name="Content Placeholder 2"/>
          <p:cNvSpPr>
            <a:spLocks noGrp="1"/>
          </p:cNvSpPr>
          <p:nvPr>
            <p:ph idx="1"/>
          </p:nvPr>
        </p:nvSpPr>
        <p:spPr>
          <a:xfrm>
            <a:off x="9914749" y="4772563"/>
            <a:ext cx="1209464" cy="1353599"/>
          </a:xfrm>
        </p:spPr>
        <p:txBody>
          <a:bodyPr/>
          <a:lstStyle/>
          <a:p>
            <a:endParaRPr lang="en-US" dirty="0"/>
          </a:p>
        </p:txBody>
      </p:sp>
      <p:sp>
        <p:nvSpPr>
          <p:cNvPr id="4" name="TextBox 3"/>
          <p:cNvSpPr txBox="1"/>
          <p:nvPr/>
        </p:nvSpPr>
        <p:spPr>
          <a:xfrm>
            <a:off x="918417" y="1167537"/>
            <a:ext cx="7227610" cy="3170099"/>
          </a:xfrm>
          <a:prstGeom prst="rect">
            <a:avLst/>
          </a:prstGeom>
          <a:noFill/>
        </p:spPr>
        <p:txBody>
          <a:bodyPr wrap="none" rtlCol="0">
            <a:spAutoFit/>
          </a:bodyPr>
          <a:lstStyle/>
          <a:p>
            <a:r>
              <a:rPr lang="en-US" sz="4000" dirty="0">
                <a:latin typeface="Helvetica"/>
                <a:cs typeface="Helvetica"/>
              </a:rPr>
              <a:t>o</a:t>
            </a:r>
            <a:r>
              <a:rPr lang="en-US" sz="4000" dirty="0" smtClean="0">
                <a:latin typeface="Helvetica"/>
                <a:cs typeface="Helvetica"/>
              </a:rPr>
              <a:t>ver the bodies of those men;</a:t>
            </a:r>
          </a:p>
          <a:p>
            <a:r>
              <a:rPr lang="en-US" sz="4000" dirty="0">
                <a:latin typeface="Helvetica"/>
                <a:cs typeface="Helvetica"/>
              </a:rPr>
              <a:t>t</a:t>
            </a:r>
            <a:r>
              <a:rPr lang="en-US" sz="4000" dirty="0" smtClean="0">
                <a:latin typeface="Helvetica"/>
                <a:cs typeface="Helvetica"/>
              </a:rPr>
              <a:t>he hair of their heads was not</a:t>
            </a:r>
          </a:p>
          <a:p>
            <a:r>
              <a:rPr lang="en-US" sz="4000" dirty="0">
                <a:latin typeface="Helvetica"/>
                <a:cs typeface="Helvetica"/>
              </a:rPr>
              <a:t>s</a:t>
            </a:r>
            <a:r>
              <a:rPr lang="en-US" sz="4000" dirty="0" smtClean="0">
                <a:latin typeface="Helvetica"/>
                <a:cs typeface="Helvetica"/>
              </a:rPr>
              <a:t>inged, their mantles were not</a:t>
            </a:r>
          </a:p>
          <a:p>
            <a:r>
              <a:rPr lang="en-US" sz="4000" dirty="0">
                <a:latin typeface="Helvetica"/>
                <a:cs typeface="Helvetica"/>
              </a:rPr>
              <a:t>h</a:t>
            </a:r>
            <a:r>
              <a:rPr lang="en-US" sz="4000" dirty="0" smtClean="0">
                <a:latin typeface="Helvetica"/>
                <a:cs typeface="Helvetica"/>
              </a:rPr>
              <a:t>armed, and no smell of fire</a:t>
            </a:r>
          </a:p>
          <a:p>
            <a:r>
              <a:rPr lang="en-US" sz="4000" dirty="0">
                <a:latin typeface="Helvetica"/>
                <a:cs typeface="Helvetica"/>
              </a:rPr>
              <a:t>h</a:t>
            </a:r>
            <a:r>
              <a:rPr lang="en-US" sz="4000" dirty="0" smtClean="0">
                <a:latin typeface="Helvetica"/>
                <a:cs typeface="Helvetica"/>
              </a:rPr>
              <a:t>ad come upon them.”</a:t>
            </a:r>
            <a:endParaRPr lang="en-US" sz="4000" dirty="0">
              <a:latin typeface="Helvetica"/>
              <a:cs typeface="Helvetica"/>
            </a:endParaRPr>
          </a:p>
        </p:txBody>
      </p:sp>
    </p:spTree>
    <p:extLst>
      <p:ext uri="{BB962C8B-B14F-4D97-AF65-F5344CB8AC3E}">
        <p14:creationId xmlns:p14="http://schemas.microsoft.com/office/powerpoint/2010/main" val="22626697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91" y="-1358154"/>
            <a:ext cx="8147051" cy="1452283"/>
          </a:xfrm>
        </p:spPr>
        <p:txBody>
          <a:bodyPr/>
          <a:lstStyle/>
          <a:p>
            <a:endParaRPr lang="en-US"/>
          </a:p>
        </p:txBody>
      </p:sp>
      <p:sp>
        <p:nvSpPr>
          <p:cNvPr id="3" name="Content Placeholder 2"/>
          <p:cNvSpPr>
            <a:spLocks noGrp="1"/>
          </p:cNvSpPr>
          <p:nvPr>
            <p:ph idx="1"/>
          </p:nvPr>
        </p:nvSpPr>
        <p:spPr>
          <a:xfrm>
            <a:off x="9300199" y="4967153"/>
            <a:ext cx="1117282" cy="1159010"/>
          </a:xfrm>
        </p:spPr>
        <p:txBody>
          <a:bodyPr/>
          <a:lstStyle/>
          <a:p>
            <a:endParaRPr lang="en-US" dirty="0"/>
          </a:p>
        </p:txBody>
      </p:sp>
      <p:sp>
        <p:nvSpPr>
          <p:cNvPr id="4" name="TextBox 3"/>
          <p:cNvSpPr txBox="1"/>
          <p:nvPr/>
        </p:nvSpPr>
        <p:spPr>
          <a:xfrm>
            <a:off x="798916" y="983189"/>
            <a:ext cx="5116655" cy="707886"/>
          </a:xfrm>
          <a:prstGeom prst="rect">
            <a:avLst/>
          </a:prstGeom>
          <a:noFill/>
        </p:spPr>
        <p:txBody>
          <a:bodyPr wrap="none" rtlCol="0">
            <a:spAutoFit/>
          </a:bodyPr>
          <a:lstStyle/>
          <a:p>
            <a:r>
              <a:rPr lang="en-US" sz="4000" dirty="0" smtClean="0">
                <a:latin typeface="Helvetica"/>
                <a:cs typeface="Helvetica"/>
              </a:rPr>
              <a:t>III.  Relevance for Us.</a:t>
            </a:r>
            <a:endParaRPr lang="en-US" sz="4000" dirty="0">
              <a:latin typeface="Helvetica"/>
              <a:cs typeface="Helvetica"/>
            </a:endParaRPr>
          </a:p>
        </p:txBody>
      </p:sp>
      <p:sp>
        <p:nvSpPr>
          <p:cNvPr id="5" name="TextBox 4"/>
          <p:cNvSpPr txBox="1"/>
          <p:nvPr/>
        </p:nvSpPr>
        <p:spPr>
          <a:xfrm>
            <a:off x="1618317" y="1975402"/>
            <a:ext cx="3891360" cy="707886"/>
          </a:xfrm>
          <a:prstGeom prst="rect">
            <a:avLst/>
          </a:prstGeom>
          <a:noFill/>
        </p:spPr>
        <p:txBody>
          <a:bodyPr wrap="none" rtlCol="0">
            <a:spAutoFit/>
          </a:bodyPr>
          <a:lstStyle/>
          <a:p>
            <a:r>
              <a:rPr lang="en-US" sz="4000" dirty="0" smtClean="0">
                <a:latin typeface="Helvetica"/>
                <a:cs typeface="Helvetica"/>
              </a:rPr>
              <a:t>A.  Trust in God.</a:t>
            </a:r>
            <a:endParaRPr lang="en-US" sz="4000" dirty="0">
              <a:latin typeface="Helvetica"/>
              <a:cs typeface="Helvetica"/>
            </a:endParaRPr>
          </a:p>
        </p:txBody>
      </p:sp>
      <p:sp>
        <p:nvSpPr>
          <p:cNvPr id="6" name="TextBox 5"/>
          <p:cNvSpPr txBox="1"/>
          <p:nvPr/>
        </p:nvSpPr>
        <p:spPr>
          <a:xfrm>
            <a:off x="2345535" y="3113432"/>
            <a:ext cx="6340197" cy="1938992"/>
          </a:xfrm>
          <a:prstGeom prst="rect">
            <a:avLst/>
          </a:prstGeom>
          <a:noFill/>
        </p:spPr>
        <p:txBody>
          <a:bodyPr wrap="none" rtlCol="0">
            <a:spAutoFit/>
          </a:bodyPr>
          <a:lstStyle/>
          <a:p>
            <a:pPr marL="742950" indent="-742950">
              <a:buAutoNum type="arabicPeriod"/>
            </a:pPr>
            <a:r>
              <a:rPr lang="en-US" sz="4000" dirty="0" smtClean="0">
                <a:latin typeface="Helvetica"/>
                <a:cs typeface="Helvetica"/>
              </a:rPr>
              <a:t>King Nebuchadnezzar’s</a:t>
            </a:r>
          </a:p>
          <a:p>
            <a:r>
              <a:rPr lang="en-US" sz="4000" dirty="0" smtClean="0">
                <a:latin typeface="Helvetica"/>
                <a:cs typeface="Helvetica"/>
              </a:rPr>
              <a:t>     declaration:</a:t>
            </a:r>
          </a:p>
          <a:p>
            <a:r>
              <a:rPr lang="en-US" sz="4000" dirty="0">
                <a:latin typeface="Helvetica"/>
                <a:cs typeface="Helvetica"/>
              </a:rPr>
              <a:t> </a:t>
            </a:r>
            <a:r>
              <a:rPr lang="en-US" sz="4000" dirty="0" smtClean="0">
                <a:latin typeface="Helvetica"/>
                <a:cs typeface="Helvetica"/>
              </a:rPr>
              <a:t>    Daniel 3:28.</a:t>
            </a:r>
            <a:endParaRPr lang="en-US" sz="4000" dirty="0">
              <a:latin typeface="Helvetica"/>
              <a:cs typeface="Helvetica"/>
            </a:endParaRPr>
          </a:p>
        </p:txBody>
      </p:sp>
    </p:spTree>
    <p:extLst>
      <p:ext uri="{BB962C8B-B14F-4D97-AF65-F5344CB8AC3E}">
        <p14:creationId xmlns:p14="http://schemas.microsoft.com/office/powerpoint/2010/main" val="23080933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949" y="-1368458"/>
            <a:ext cx="8147051" cy="1452283"/>
          </a:xfrm>
        </p:spPr>
        <p:txBody>
          <a:bodyPr/>
          <a:lstStyle/>
          <a:p>
            <a:endParaRPr lang="en-US"/>
          </a:p>
        </p:txBody>
      </p:sp>
      <p:sp>
        <p:nvSpPr>
          <p:cNvPr id="3" name="Content Placeholder 2"/>
          <p:cNvSpPr>
            <a:spLocks noGrp="1"/>
          </p:cNvSpPr>
          <p:nvPr>
            <p:ph idx="1"/>
          </p:nvPr>
        </p:nvSpPr>
        <p:spPr>
          <a:xfrm>
            <a:off x="8645526" y="4332176"/>
            <a:ext cx="1578195" cy="1138527"/>
          </a:xfrm>
        </p:spPr>
        <p:txBody>
          <a:bodyPr/>
          <a:lstStyle/>
          <a:p>
            <a:endParaRPr lang="en-US" dirty="0"/>
          </a:p>
        </p:txBody>
      </p:sp>
      <p:sp>
        <p:nvSpPr>
          <p:cNvPr id="4" name="TextBox 3"/>
          <p:cNvSpPr txBox="1"/>
          <p:nvPr/>
        </p:nvSpPr>
        <p:spPr>
          <a:xfrm>
            <a:off x="996949" y="972947"/>
            <a:ext cx="7541197" cy="4401205"/>
          </a:xfrm>
          <a:prstGeom prst="rect">
            <a:avLst/>
          </a:prstGeom>
          <a:noFill/>
        </p:spPr>
        <p:txBody>
          <a:bodyPr wrap="none" rtlCol="0">
            <a:spAutoFit/>
          </a:bodyPr>
          <a:lstStyle/>
          <a:p>
            <a:r>
              <a:rPr lang="en-US" sz="4000" dirty="0" smtClean="0">
                <a:latin typeface="Helvetica"/>
                <a:cs typeface="Helvetica"/>
              </a:rPr>
              <a:t>“Nebuchadnezzar said, ‘Blessed</a:t>
            </a:r>
          </a:p>
          <a:p>
            <a:r>
              <a:rPr lang="en-US" sz="4000" dirty="0">
                <a:latin typeface="Helvetica"/>
                <a:cs typeface="Helvetica"/>
              </a:rPr>
              <a:t>b</a:t>
            </a:r>
            <a:r>
              <a:rPr lang="en-US" sz="4000" dirty="0" smtClean="0">
                <a:latin typeface="Helvetica"/>
                <a:cs typeface="Helvetica"/>
              </a:rPr>
              <a:t>e the God of Shadrach,</a:t>
            </a:r>
          </a:p>
          <a:p>
            <a:r>
              <a:rPr lang="en-US" sz="4000" dirty="0" smtClean="0">
                <a:latin typeface="Helvetica"/>
                <a:cs typeface="Helvetica"/>
              </a:rPr>
              <a:t>Meshach, and Abednego, who</a:t>
            </a:r>
          </a:p>
          <a:p>
            <a:r>
              <a:rPr lang="en-US" sz="4000" dirty="0">
                <a:latin typeface="Helvetica"/>
                <a:cs typeface="Helvetica"/>
              </a:rPr>
              <a:t>h</a:t>
            </a:r>
            <a:r>
              <a:rPr lang="en-US" sz="4000" dirty="0" smtClean="0">
                <a:latin typeface="Helvetica"/>
                <a:cs typeface="Helvetica"/>
              </a:rPr>
              <a:t>as sent his angel and </a:t>
            </a:r>
          </a:p>
          <a:p>
            <a:r>
              <a:rPr lang="en-US" sz="4000" dirty="0">
                <a:latin typeface="Helvetica"/>
                <a:cs typeface="Helvetica"/>
              </a:rPr>
              <a:t>d</a:t>
            </a:r>
            <a:r>
              <a:rPr lang="en-US" sz="4000" dirty="0" smtClean="0">
                <a:latin typeface="Helvetica"/>
                <a:cs typeface="Helvetica"/>
              </a:rPr>
              <a:t>elivered his servants, who</a:t>
            </a:r>
          </a:p>
          <a:p>
            <a:r>
              <a:rPr lang="en-US" sz="4000" dirty="0">
                <a:latin typeface="Helvetica"/>
                <a:cs typeface="Helvetica"/>
              </a:rPr>
              <a:t>t</a:t>
            </a:r>
            <a:r>
              <a:rPr lang="en-US" sz="4000" dirty="0" smtClean="0">
                <a:latin typeface="Helvetica"/>
                <a:cs typeface="Helvetica"/>
              </a:rPr>
              <a:t>rusted in him, and set at</a:t>
            </a:r>
          </a:p>
          <a:p>
            <a:r>
              <a:rPr lang="en-US" sz="4000" dirty="0" err="1">
                <a:latin typeface="Helvetica"/>
                <a:cs typeface="Helvetica"/>
              </a:rPr>
              <a:t>n</a:t>
            </a:r>
            <a:r>
              <a:rPr lang="en-US" sz="4000" dirty="0" err="1" smtClean="0">
                <a:latin typeface="Helvetica"/>
                <a:cs typeface="Helvetica"/>
              </a:rPr>
              <a:t>ought</a:t>
            </a:r>
            <a:r>
              <a:rPr lang="en-US" sz="4000" dirty="0" smtClean="0">
                <a:latin typeface="Helvetica"/>
                <a:cs typeface="Helvetica"/>
              </a:rPr>
              <a:t> the king’s command,</a:t>
            </a:r>
            <a:endParaRPr lang="en-US" sz="4000" dirty="0">
              <a:latin typeface="Helvetica"/>
              <a:cs typeface="Helvetica"/>
            </a:endParaRPr>
          </a:p>
        </p:txBody>
      </p:sp>
    </p:spTree>
    <p:extLst>
      <p:ext uri="{BB962C8B-B14F-4D97-AF65-F5344CB8AC3E}">
        <p14:creationId xmlns:p14="http://schemas.microsoft.com/office/powerpoint/2010/main" val="5097558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905" y="-1388941"/>
            <a:ext cx="8147051" cy="1452283"/>
          </a:xfrm>
        </p:spPr>
        <p:txBody>
          <a:bodyPr/>
          <a:lstStyle/>
          <a:p>
            <a:endParaRPr lang="en-US"/>
          </a:p>
        </p:txBody>
      </p:sp>
      <p:sp>
        <p:nvSpPr>
          <p:cNvPr id="3" name="Content Placeholder 2"/>
          <p:cNvSpPr>
            <a:spLocks noGrp="1"/>
          </p:cNvSpPr>
          <p:nvPr>
            <p:ph idx="1"/>
          </p:nvPr>
        </p:nvSpPr>
        <p:spPr>
          <a:xfrm>
            <a:off x="9904507" y="5110535"/>
            <a:ext cx="881704" cy="1015628"/>
          </a:xfrm>
        </p:spPr>
        <p:txBody>
          <a:bodyPr/>
          <a:lstStyle/>
          <a:p>
            <a:endParaRPr lang="en-US" dirty="0"/>
          </a:p>
        </p:txBody>
      </p:sp>
      <p:sp>
        <p:nvSpPr>
          <p:cNvPr id="4" name="TextBox 3"/>
          <p:cNvSpPr txBox="1"/>
          <p:nvPr/>
        </p:nvSpPr>
        <p:spPr>
          <a:xfrm>
            <a:off x="1075463" y="1372369"/>
            <a:ext cx="7313270" cy="1938992"/>
          </a:xfrm>
          <a:prstGeom prst="rect">
            <a:avLst/>
          </a:prstGeom>
          <a:noFill/>
        </p:spPr>
        <p:txBody>
          <a:bodyPr wrap="none" rtlCol="0">
            <a:spAutoFit/>
          </a:bodyPr>
          <a:lstStyle/>
          <a:p>
            <a:r>
              <a:rPr lang="en-US" sz="4000" dirty="0">
                <a:latin typeface="Helvetica"/>
                <a:cs typeface="Helvetica"/>
              </a:rPr>
              <a:t>a</a:t>
            </a:r>
            <a:r>
              <a:rPr lang="en-US" sz="4000" dirty="0" smtClean="0">
                <a:latin typeface="Helvetica"/>
                <a:cs typeface="Helvetica"/>
              </a:rPr>
              <a:t>nd yielded up their bodies</a:t>
            </a:r>
          </a:p>
          <a:p>
            <a:r>
              <a:rPr lang="en-US" sz="4000" dirty="0">
                <a:latin typeface="Helvetica"/>
                <a:cs typeface="Helvetica"/>
              </a:rPr>
              <a:t>r</a:t>
            </a:r>
            <a:r>
              <a:rPr lang="en-US" sz="4000" dirty="0" smtClean="0">
                <a:latin typeface="Helvetica"/>
                <a:cs typeface="Helvetica"/>
              </a:rPr>
              <a:t>ather than serve and worship</a:t>
            </a:r>
          </a:p>
          <a:p>
            <a:r>
              <a:rPr lang="en-US" sz="4000" dirty="0">
                <a:latin typeface="Helvetica"/>
                <a:cs typeface="Helvetica"/>
              </a:rPr>
              <a:t>a</a:t>
            </a:r>
            <a:r>
              <a:rPr lang="en-US" sz="4000" dirty="0" smtClean="0">
                <a:latin typeface="Helvetica"/>
                <a:cs typeface="Helvetica"/>
              </a:rPr>
              <a:t>ny god except their own God.”</a:t>
            </a:r>
            <a:endParaRPr lang="en-US" sz="4000" dirty="0">
              <a:latin typeface="Helvetica"/>
              <a:cs typeface="Helvetica"/>
            </a:endParaRPr>
          </a:p>
        </p:txBody>
      </p:sp>
    </p:spTree>
    <p:extLst>
      <p:ext uri="{BB962C8B-B14F-4D97-AF65-F5344CB8AC3E}">
        <p14:creationId xmlns:p14="http://schemas.microsoft.com/office/powerpoint/2010/main" val="144504527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05" y="-1358154"/>
            <a:ext cx="8147051" cy="1452283"/>
          </a:xfrm>
        </p:spPr>
        <p:txBody>
          <a:bodyPr/>
          <a:lstStyle/>
          <a:p>
            <a:endParaRPr lang="en-US"/>
          </a:p>
        </p:txBody>
      </p:sp>
      <p:sp>
        <p:nvSpPr>
          <p:cNvPr id="3" name="Content Placeholder 2"/>
          <p:cNvSpPr>
            <a:spLocks noGrp="1"/>
          </p:cNvSpPr>
          <p:nvPr>
            <p:ph idx="1"/>
          </p:nvPr>
        </p:nvSpPr>
        <p:spPr>
          <a:xfrm>
            <a:off x="9310441" y="5059326"/>
            <a:ext cx="1117282" cy="862005"/>
          </a:xfrm>
        </p:spPr>
        <p:txBody>
          <a:bodyPr/>
          <a:lstStyle/>
          <a:p>
            <a:endParaRPr lang="en-US" dirty="0"/>
          </a:p>
        </p:txBody>
      </p:sp>
      <p:sp>
        <p:nvSpPr>
          <p:cNvPr id="4" name="TextBox 3"/>
          <p:cNvSpPr txBox="1"/>
          <p:nvPr/>
        </p:nvSpPr>
        <p:spPr>
          <a:xfrm>
            <a:off x="1311041" y="942223"/>
            <a:ext cx="6734185" cy="707886"/>
          </a:xfrm>
          <a:prstGeom prst="rect">
            <a:avLst/>
          </a:prstGeom>
          <a:noFill/>
        </p:spPr>
        <p:txBody>
          <a:bodyPr wrap="none" rtlCol="0">
            <a:spAutoFit/>
          </a:bodyPr>
          <a:lstStyle/>
          <a:p>
            <a:r>
              <a:rPr lang="en-US" sz="4000" dirty="0" smtClean="0">
                <a:latin typeface="Helvetica"/>
                <a:cs typeface="Helvetica"/>
              </a:rPr>
              <a:t>2.  We are saved by ______.</a:t>
            </a:r>
            <a:endParaRPr lang="en-US" sz="4000" dirty="0">
              <a:latin typeface="Helvetica"/>
              <a:cs typeface="Helvetica"/>
            </a:endParaRPr>
          </a:p>
        </p:txBody>
      </p:sp>
      <p:sp>
        <p:nvSpPr>
          <p:cNvPr id="5" name="TextBox 4"/>
          <p:cNvSpPr txBox="1"/>
          <p:nvPr/>
        </p:nvSpPr>
        <p:spPr>
          <a:xfrm>
            <a:off x="6155748" y="942223"/>
            <a:ext cx="1154232" cy="707886"/>
          </a:xfrm>
          <a:prstGeom prst="rect">
            <a:avLst/>
          </a:prstGeom>
          <a:noFill/>
        </p:spPr>
        <p:txBody>
          <a:bodyPr wrap="none" rtlCol="0">
            <a:spAutoFit/>
          </a:bodyPr>
          <a:lstStyle/>
          <a:p>
            <a:r>
              <a:rPr lang="en-US" sz="4000" dirty="0" smtClean="0">
                <a:latin typeface="Helvetica"/>
                <a:cs typeface="Helvetica"/>
              </a:rPr>
              <a:t>faith</a:t>
            </a:r>
            <a:endParaRPr lang="en-US" sz="4000" dirty="0">
              <a:latin typeface="Helvetica"/>
              <a:cs typeface="Helvetica"/>
            </a:endParaRPr>
          </a:p>
        </p:txBody>
      </p:sp>
      <p:sp>
        <p:nvSpPr>
          <p:cNvPr id="6" name="TextBox 5"/>
          <p:cNvSpPr txBox="1"/>
          <p:nvPr/>
        </p:nvSpPr>
        <p:spPr>
          <a:xfrm>
            <a:off x="542853" y="2169991"/>
            <a:ext cx="5973010" cy="707886"/>
          </a:xfrm>
          <a:prstGeom prst="rect">
            <a:avLst/>
          </a:prstGeom>
          <a:noFill/>
        </p:spPr>
        <p:txBody>
          <a:bodyPr wrap="none" rtlCol="0">
            <a:spAutoFit/>
          </a:bodyPr>
          <a:lstStyle/>
          <a:p>
            <a:r>
              <a:rPr lang="en-US" sz="4000" dirty="0" smtClean="0">
                <a:latin typeface="Helvetica"/>
                <a:cs typeface="Helvetica"/>
              </a:rPr>
              <a:t>B.  Key issues in the end.</a:t>
            </a:r>
            <a:endParaRPr lang="en-US" sz="4000" dirty="0">
              <a:latin typeface="Helvetica"/>
              <a:cs typeface="Helvetica"/>
            </a:endParaRPr>
          </a:p>
        </p:txBody>
      </p:sp>
      <p:sp>
        <p:nvSpPr>
          <p:cNvPr id="7" name="TextBox 6"/>
          <p:cNvSpPr txBox="1"/>
          <p:nvPr/>
        </p:nvSpPr>
        <p:spPr>
          <a:xfrm>
            <a:off x="1229102" y="3359229"/>
            <a:ext cx="6699270" cy="1938992"/>
          </a:xfrm>
          <a:prstGeom prst="rect">
            <a:avLst/>
          </a:prstGeom>
          <a:noFill/>
        </p:spPr>
        <p:txBody>
          <a:bodyPr wrap="none" rtlCol="0">
            <a:spAutoFit/>
          </a:bodyPr>
          <a:lstStyle/>
          <a:p>
            <a:pPr marL="742950" indent="-742950">
              <a:buAutoNum type="arabicPeriod"/>
            </a:pPr>
            <a:r>
              <a:rPr lang="en-US" sz="4000" dirty="0" smtClean="0">
                <a:latin typeface="Helvetica"/>
                <a:cs typeface="Helvetica"/>
              </a:rPr>
              <a:t>Do we worship God or</a:t>
            </a:r>
          </a:p>
          <a:p>
            <a:r>
              <a:rPr lang="en-US" sz="4000" dirty="0" smtClean="0">
                <a:latin typeface="Helvetica"/>
                <a:cs typeface="Helvetica"/>
              </a:rPr>
              <a:t>     something established by</a:t>
            </a:r>
          </a:p>
          <a:p>
            <a:r>
              <a:rPr lang="en-US" sz="4000" dirty="0" smtClean="0">
                <a:latin typeface="Helvetica"/>
                <a:cs typeface="Helvetica"/>
              </a:rPr>
              <a:t>     humans?</a:t>
            </a:r>
            <a:endParaRPr lang="en-US" sz="4000" dirty="0">
              <a:latin typeface="Helvetica"/>
              <a:cs typeface="Helvetica"/>
            </a:endParaRPr>
          </a:p>
        </p:txBody>
      </p:sp>
    </p:spTree>
    <p:extLst>
      <p:ext uri="{BB962C8B-B14F-4D97-AF65-F5344CB8AC3E}">
        <p14:creationId xmlns:p14="http://schemas.microsoft.com/office/powerpoint/2010/main" val="277563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949" y="-1388941"/>
            <a:ext cx="8147051" cy="1452283"/>
          </a:xfrm>
        </p:spPr>
        <p:txBody>
          <a:bodyPr/>
          <a:lstStyle/>
          <a:p>
            <a:endParaRPr lang="en-US"/>
          </a:p>
        </p:txBody>
      </p:sp>
      <p:sp>
        <p:nvSpPr>
          <p:cNvPr id="3" name="Content Placeholder 2"/>
          <p:cNvSpPr>
            <a:spLocks noGrp="1"/>
          </p:cNvSpPr>
          <p:nvPr>
            <p:ph idx="1"/>
          </p:nvPr>
        </p:nvSpPr>
        <p:spPr>
          <a:xfrm>
            <a:off x="9576745" y="4987634"/>
            <a:ext cx="1055827" cy="1179493"/>
          </a:xfrm>
        </p:spPr>
        <p:txBody>
          <a:bodyPr/>
          <a:lstStyle/>
          <a:p>
            <a:endParaRPr lang="en-US" dirty="0"/>
          </a:p>
        </p:txBody>
      </p:sp>
      <p:sp>
        <p:nvSpPr>
          <p:cNvPr id="4" name="TextBox 3"/>
          <p:cNvSpPr txBox="1"/>
          <p:nvPr/>
        </p:nvSpPr>
        <p:spPr>
          <a:xfrm>
            <a:off x="1300799" y="716908"/>
            <a:ext cx="6353021" cy="1323439"/>
          </a:xfrm>
          <a:prstGeom prst="rect">
            <a:avLst/>
          </a:prstGeom>
          <a:noFill/>
        </p:spPr>
        <p:txBody>
          <a:bodyPr wrap="none" rtlCol="0">
            <a:spAutoFit/>
          </a:bodyPr>
          <a:lstStyle/>
          <a:p>
            <a:pPr marL="742950" indent="-742950">
              <a:buAutoNum type="arabicPeriod" startAt="2"/>
            </a:pPr>
            <a:r>
              <a:rPr lang="en-US" sz="4000" dirty="0" smtClean="0">
                <a:latin typeface="Helvetica"/>
                <a:cs typeface="Helvetica"/>
              </a:rPr>
              <a:t>Are we willing to endure</a:t>
            </a:r>
          </a:p>
          <a:p>
            <a:r>
              <a:rPr lang="en-US" sz="4000" dirty="0" smtClean="0">
                <a:latin typeface="Helvetica"/>
                <a:cs typeface="Helvetica"/>
              </a:rPr>
              <a:t>     trials?</a:t>
            </a:r>
            <a:endParaRPr lang="en-US" sz="4000" dirty="0">
              <a:latin typeface="Helvetica"/>
              <a:cs typeface="Helvetica"/>
            </a:endParaRPr>
          </a:p>
        </p:txBody>
      </p:sp>
      <p:sp>
        <p:nvSpPr>
          <p:cNvPr id="5" name="TextBox 4"/>
          <p:cNvSpPr txBox="1"/>
          <p:nvPr/>
        </p:nvSpPr>
        <p:spPr>
          <a:xfrm>
            <a:off x="1300799" y="2959809"/>
            <a:ext cx="6635150" cy="1323439"/>
          </a:xfrm>
          <a:prstGeom prst="rect">
            <a:avLst/>
          </a:prstGeom>
          <a:noFill/>
        </p:spPr>
        <p:txBody>
          <a:bodyPr wrap="none" rtlCol="0">
            <a:spAutoFit/>
          </a:bodyPr>
          <a:lstStyle/>
          <a:p>
            <a:pPr marL="742950" indent="-742950">
              <a:buAutoNum type="arabicPeriod" startAt="3"/>
            </a:pPr>
            <a:r>
              <a:rPr lang="en-US" sz="4000" dirty="0" smtClean="0">
                <a:latin typeface="Helvetica"/>
                <a:cs typeface="Helvetica"/>
              </a:rPr>
              <a:t>Do we ______ enough to</a:t>
            </a:r>
          </a:p>
          <a:p>
            <a:r>
              <a:rPr lang="en-US" sz="4000" dirty="0" smtClean="0">
                <a:latin typeface="Helvetica"/>
                <a:cs typeface="Helvetica"/>
              </a:rPr>
              <a:t>     _____?</a:t>
            </a:r>
            <a:endParaRPr lang="en-US" sz="4000" dirty="0">
              <a:latin typeface="Helvetica"/>
              <a:cs typeface="Helvetica"/>
            </a:endParaRPr>
          </a:p>
        </p:txBody>
      </p:sp>
      <p:sp>
        <p:nvSpPr>
          <p:cNvPr id="6" name="TextBox 5"/>
          <p:cNvSpPr txBox="1"/>
          <p:nvPr/>
        </p:nvSpPr>
        <p:spPr>
          <a:xfrm>
            <a:off x="3953609" y="2959809"/>
            <a:ext cx="1182285" cy="707886"/>
          </a:xfrm>
          <a:prstGeom prst="rect">
            <a:avLst/>
          </a:prstGeom>
          <a:noFill/>
        </p:spPr>
        <p:txBody>
          <a:bodyPr wrap="none" rtlCol="0">
            <a:spAutoFit/>
          </a:bodyPr>
          <a:lstStyle/>
          <a:p>
            <a:r>
              <a:rPr lang="en-US" sz="4000" dirty="0" smtClean="0">
                <a:latin typeface="Helvetica"/>
                <a:cs typeface="Helvetica"/>
              </a:rPr>
              <a:t>trust</a:t>
            </a:r>
            <a:endParaRPr lang="en-US" sz="4000" dirty="0">
              <a:latin typeface="Helvetica"/>
              <a:cs typeface="Helvetica"/>
            </a:endParaRPr>
          </a:p>
        </p:txBody>
      </p:sp>
      <p:sp>
        <p:nvSpPr>
          <p:cNvPr id="7" name="TextBox 6"/>
          <p:cNvSpPr txBox="1"/>
          <p:nvPr/>
        </p:nvSpPr>
        <p:spPr>
          <a:xfrm>
            <a:off x="2089472" y="3545856"/>
            <a:ext cx="1313180" cy="707886"/>
          </a:xfrm>
          <a:prstGeom prst="rect">
            <a:avLst/>
          </a:prstGeom>
          <a:noFill/>
        </p:spPr>
        <p:txBody>
          <a:bodyPr wrap="none" rtlCol="0">
            <a:spAutoFit/>
          </a:bodyPr>
          <a:lstStyle/>
          <a:p>
            <a:r>
              <a:rPr lang="en-US" sz="4000" dirty="0" smtClean="0">
                <a:latin typeface="Helvetica"/>
                <a:cs typeface="Helvetica"/>
              </a:rPr>
              <a:t>obey</a:t>
            </a:r>
            <a:endParaRPr lang="en-US" sz="4000" dirty="0">
              <a:latin typeface="Helvetica"/>
              <a:cs typeface="Helvetica"/>
            </a:endParaRPr>
          </a:p>
        </p:txBody>
      </p:sp>
    </p:spTree>
    <p:extLst>
      <p:ext uri="{BB962C8B-B14F-4D97-AF65-F5344CB8AC3E}">
        <p14:creationId xmlns:p14="http://schemas.microsoft.com/office/powerpoint/2010/main" val="3925432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strVal val="#ppt_w*0.70"/>
                                          </p:val>
                                        </p:tav>
                                        <p:tav tm="100000">
                                          <p:val>
                                            <p:strVal val="#ppt_w"/>
                                          </p:val>
                                        </p:tav>
                                      </p:tavLst>
                                    </p:anim>
                                    <p:anim calcmode="lin" valueType="num">
                                      <p:cBhvr>
                                        <p:cTn id="12" dur="1000" fill="hold"/>
                                        <p:tgtEl>
                                          <p:spTgt spid="6"/>
                                        </p:tgtEl>
                                        <p:attrNameLst>
                                          <p:attrName>ppt_h</p:attrName>
                                        </p:attrNameLst>
                                      </p:cBhvr>
                                      <p:tavLst>
                                        <p:tav tm="0">
                                          <p:val>
                                            <p:strVal val="#ppt_h"/>
                                          </p:val>
                                        </p:tav>
                                        <p:tav tm="100000">
                                          <p:val>
                                            <p:strVal val="#ppt_h"/>
                                          </p:val>
                                        </p:tav>
                                      </p:tavLst>
                                    </p:anim>
                                    <p:animEffect transition="in" filter="fade">
                                      <p:cBhvr>
                                        <p:cTn id="13" dur="1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strVal val="#ppt_w*0.70"/>
                                          </p:val>
                                        </p:tav>
                                        <p:tav tm="100000">
                                          <p:val>
                                            <p:strVal val="#ppt_w"/>
                                          </p:val>
                                        </p:tav>
                                      </p:tavLst>
                                    </p:anim>
                                    <p:anim calcmode="lin" valueType="num">
                                      <p:cBhvr>
                                        <p:cTn id="19" dur="1000" fill="hold"/>
                                        <p:tgtEl>
                                          <p:spTgt spid="7"/>
                                        </p:tgtEl>
                                        <p:attrNameLst>
                                          <p:attrName>ppt_h</p:attrName>
                                        </p:attrNameLst>
                                      </p:cBhvr>
                                      <p:tavLst>
                                        <p:tav tm="0">
                                          <p:val>
                                            <p:strVal val="#ppt_h"/>
                                          </p:val>
                                        </p:tav>
                                        <p:tav tm="100000">
                                          <p:val>
                                            <p:strVal val="#ppt_h"/>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839826"/>
            <a:ext cx="8147051" cy="4364598"/>
          </a:xfrm>
        </p:spPr>
        <p:txBody>
          <a:bodyPr>
            <a:normAutofit/>
          </a:bodyPr>
          <a:lstStyle/>
          <a:p>
            <a:pPr marL="0" indent="0">
              <a:buNone/>
            </a:pPr>
            <a:r>
              <a:rPr lang="en-US" sz="4000" dirty="0" smtClean="0">
                <a:latin typeface="Helvetica"/>
                <a:cs typeface="Helvetica"/>
              </a:rPr>
              <a:t>  II.  The Story of Daniel 3.</a:t>
            </a:r>
            <a:endParaRPr lang="en-US" sz="4000" dirty="0">
              <a:latin typeface="Helvetica"/>
              <a:cs typeface="Helvetica"/>
            </a:endParaRPr>
          </a:p>
        </p:txBody>
      </p:sp>
      <p:sp>
        <p:nvSpPr>
          <p:cNvPr id="4" name="TextBox 3"/>
          <p:cNvSpPr txBox="1"/>
          <p:nvPr/>
        </p:nvSpPr>
        <p:spPr>
          <a:xfrm>
            <a:off x="1515892" y="1751305"/>
            <a:ext cx="3834503" cy="707886"/>
          </a:xfrm>
          <a:prstGeom prst="rect">
            <a:avLst/>
          </a:prstGeom>
          <a:noFill/>
        </p:spPr>
        <p:txBody>
          <a:bodyPr wrap="none" rtlCol="0">
            <a:spAutoFit/>
          </a:bodyPr>
          <a:lstStyle/>
          <a:p>
            <a:r>
              <a:rPr lang="en-US" sz="4000" dirty="0" smtClean="0">
                <a:latin typeface="Helvetica"/>
                <a:cs typeface="Helvetica"/>
              </a:rPr>
              <a:t>A.  Background.</a:t>
            </a:r>
            <a:endParaRPr lang="en-US" sz="4000" dirty="0">
              <a:latin typeface="Helvetica"/>
              <a:cs typeface="Helvetica"/>
            </a:endParaRPr>
          </a:p>
        </p:txBody>
      </p:sp>
      <p:sp>
        <p:nvSpPr>
          <p:cNvPr id="5" name="TextBox 4"/>
          <p:cNvSpPr txBox="1"/>
          <p:nvPr/>
        </p:nvSpPr>
        <p:spPr>
          <a:xfrm>
            <a:off x="2038259" y="2867635"/>
            <a:ext cx="5968301" cy="1938992"/>
          </a:xfrm>
          <a:prstGeom prst="rect">
            <a:avLst/>
          </a:prstGeom>
          <a:noFill/>
        </p:spPr>
        <p:txBody>
          <a:bodyPr wrap="none" rtlCol="0">
            <a:spAutoFit/>
          </a:bodyPr>
          <a:lstStyle/>
          <a:p>
            <a:pPr marL="742950" indent="-742950">
              <a:buAutoNum type="arabicPeriod"/>
            </a:pPr>
            <a:r>
              <a:rPr lang="en-US" sz="4000" dirty="0" smtClean="0">
                <a:latin typeface="Helvetica"/>
                <a:cs typeface="Helvetica"/>
              </a:rPr>
              <a:t>King Nebuchadnezzar</a:t>
            </a:r>
          </a:p>
          <a:p>
            <a:r>
              <a:rPr lang="en-US" sz="4000" dirty="0" smtClean="0">
                <a:latin typeface="Helvetica"/>
                <a:cs typeface="Helvetica"/>
              </a:rPr>
              <a:t>     _____________ God:</a:t>
            </a:r>
          </a:p>
          <a:p>
            <a:r>
              <a:rPr lang="en-US" sz="4000" dirty="0" smtClean="0">
                <a:latin typeface="Helvetica"/>
                <a:cs typeface="Helvetica"/>
              </a:rPr>
              <a:t>     Daniel 2:47.</a:t>
            </a:r>
            <a:endParaRPr lang="en-US" sz="4000" dirty="0">
              <a:latin typeface="Helvetica"/>
              <a:cs typeface="Helvetica"/>
            </a:endParaRPr>
          </a:p>
        </p:txBody>
      </p:sp>
      <p:sp>
        <p:nvSpPr>
          <p:cNvPr id="6" name="TextBox 5"/>
          <p:cNvSpPr txBox="1"/>
          <p:nvPr/>
        </p:nvSpPr>
        <p:spPr>
          <a:xfrm>
            <a:off x="2867903" y="3466156"/>
            <a:ext cx="3435506" cy="707886"/>
          </a:xfrm>
          <a:prstGeom prst="rect">
            <a:avLst/>
          </a:prstGeom>
          <a:noFill/>
        </p:spPr>
        <p:txBody>
          <a:bodyPr wrap="none" rtlCol="0">
            <a:spAutoFit/>
          </a:bodyPr>
          <a:lstStyle/>
          <a:p>
            <a:r>
              <a:rPr lang="en-US" sz="4000" dirty="0" smtClean="0">
                <a:latin typeface="Helvetica"/>
                <a:cs typeface="Helvetica"/>
              </a:rPr>
              <a:t>acknowledges</a:t>
            </a:r>
            <a:endParaRPr lang="en-US" sz="4000" dirty="0">
              <a:latin typeface="Helvetica"/>
              <a:cs typeface="Helvetica"/>
            </a:endParaRPr>
          </a:p>
        </p:txBody>
      </p:sp>
    </p:spTree>
    <p:extLst>
      <p:ext uri="{BB962C8B-B14F-4D97-AF65-F5344CB8AC3E}">
        <p14:creationId xmlns:p14="http://schemas.microsoft.com/office/powerpoint/2010/main" val="16451259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28" y="-1104133"/>
            <a:ext cx="8147051" cy="1452283"/>
          </a:xfrm>
        </p:spPr>
        <p:txBody>
          <a:bodyPr/>
          <a:lstStyle/>
          <a:p>
            <a:endParaRPr lang="en-US" dirty="0"/>
          </a:p>
        </p:txBody>
      </p:sp>
      <p:sp>
        <p:nvSpPr>
          <p:cNvPr id="3" name="Content Placeholder 2"/>
          <p:cNvSpPr>
            <a:spLocks noGrp="1"/>
          </p:cNvSpPr>
          <p:nvPr>
            <p:ph idx="1"/>
          </p:nvPr>
        </p:nvSpPr>
        <p:spPr>
          <a:xfrm>
            <a:off x="648704" y="891033"/>
            <a:ext cx="8147051" cy="5100276"/>
          </a:xfrm>
        </p:spPr>
        <p:txBody>
          <a:bodyPr>
            <a:noAutofit/>
          </a:bodyPr>
          <a:lstStyle/>
          <a:p>
            <a:pPr marL="0" indent="0">
              <a:buNone/>
            </a:pPr>
            <a:r>
              <a:rPr lang="en-US" sz="4000" dirty="0" smtClean="0">
                <a:latin typeface="Helvetica"/>
                <a:cs typeface="Helvetica"/>
              </a:rPr>
              <a:t>“The king said to Daniel, ‘Truly,</a:t>
            </a:r>
          </a:p>
          <a:p>
            <a:pPr marL="0" indent="0">
              <a:buNone/>
            </a:pPr>
            <a:r>
              <a:rPr lang="en-US" sz="4000" dirty="0">
                <a:latin typeface="Helvetica"/>
                <a:cs typeface="Helvetica"/>
              </a:rPr>
              <a:t>y</a:t>
            </a:r>
            <a:r>
              <a:rPr lang="en-US" sz="4000" dirty="0" smtClean="0">
                <a:latin typeface="Helvetica"/>
                <a:cs typeface="Helvetica"/>
              </a:rPr>
              <a:t>our God is God of gods and Lord</a:t>
            </a:r>
          </a:p>
          <a:p>
            <a:pPr marL="0" indent="0">
              <a:buNone/>
            </a:pPr>
            <a:r>
              <a:rPr lang="en-US" sz="4000" dirty="0">
                <a:latin typeface="Helvetica"/>
                <a:cs typeface="Helvetica"/>
              </a:rPr>
              <a:t>o</a:t>
            </a:r>
            <a:r>
              <a:rPr lang="en-US" sz="4000" dirty="0" smtClean="0">
                <a:latin typeface="Helvetica"/>
                <a:cs typeface="Helvetica"/>
              </a:rPr>
              <a:t>f kings, and a revealer of </a:t>
            </a:r>
          </a:p>
          <a:p>
            <a:pPr marL="0" indent="0">
              <a:buNone/>
            </a:pPr>
            <a:r>
              <a:rPr lang="en-US" sz="4000" dirty="0">
                <a:latin typeface="Helvetica"/>
                <a:cs typeface="Helvetica"/>
              </a:rPr>
              <a:t>m</a:t>
            </a:r>
            <a:r>
              <a:rPr lang="en-US" sz="4000" dirty="0" smtClean="0">
                <a:latin typeface="Helvetica"/>
                <a:cs typeface="Helvetica"/>
              </a:rPr>
              <a:t>ysteries, for you have been able </a:t>
            </a:r>
          </a:p>
          <a:p>
            <a:pPr marL="0" indent="0">
              <a:buNone/>
            </a:pPr>
            <a:r>
              <a:rPr lang="en-US" sz="4000" dirty="0">
                <a:latin typeface="Helvetica"/>
                <a:cs typeface="Helvetica"/>
              </a:rPr>
              <a:t>t</a:t>
            </a:r>
            <a:r>
              <a:rPr lang="en-US" sz="4000" dirty="0" smtClean="0">
                <a:latin typeface="Helvetica"/>
                <a:cs typeface="Helvetica"/>
              </a:rPr>
              <a:t>o reveal this mystery.’”  </a:t>
            </a:r>
          </a:p>
          <a:p>
            <a:pPr marL="0" indent="0">
              <a:buNone/>
            </a:pPr>
            <a:r>
              <a:rPr lang="en-US" sz="4000" dirty="0">
                <a:latin typeface="Helvetica"/>
                <a:cs typeface="Helvetica"/>
              </a:rPr>
              <a:t> </a:t>
            </a:r>
            <a:r>
              <a:rPr lang="en-US" sz="4000" dirty="0" smtClean="0">
                <a:latin typeface="Helvetica"/>
                <a:cs typeface="Helvetica"/>
              </a:rPr>
              <a:t>                   Daniel 2:47</a:t>
            </a:r>
            <a:endParaRPr lang="en-US" sz="4000" dirty="0">
              <a:latin typeface="Helvetica"/>
              <a:cs typeface="Helvetica"/>
            </a:endParaRPr>
          </a:p>
        </p:txBody>
      </p:sp>
    </p:spTree>
    <p:extLst>
      <p:ext uri="{BB962C8B-B14F-4D97-AF65-F5344CB8AC3E}">
        <p14:creationId xmlns:p14="http://schemas.microsoft.com/office/powerpoint/2010/main" val="37937814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206548"/>
            <a:ext cx="8147051" cy="1452283"/>
          </a:xfrm>
        </p:spPr>
        <p:txBody>
          <a:bodyPr/>
          <a:lstStyle/>
          <a:p>
            <a:endParaRPr lang="en-US"/>
          </a:p>
        </p:txBody>
      </p:sp>
      <p:sp>
        <p:nvSpPr>
          <p:cNvPr id="3" name="Content Placeholder 2"/>
          <p:cNvSpPr>
            <a:spLocks noGrp="1"/>
          </p:cNvSpPr>
          <p:nvPr>
            <p:ph idx="1"/>
          </p:nvPr>
        </p:nvSpPr>
        <p:spPr>
          <a:xfrm>
            <a:off x="498475" y="614493"/>
            <a:ext cx="8147051" cy="5511670"/>
          </a:xfrm>
        </p:spPr>
        <p:txBody>
          <a:bodyPr>
            <a:normAutofit/>
          </a:bodyPr>
          <a:lstStyle/>
          <a:p>
            <a:pPr marL="0" indent="0">
              <a:buNone/>
            </a:pPr>
            <a:r>
              <a:rPr lang="en-US" sz="4000" dirty="0" smtClean="0">
                <a:latin typeface="Helvetica"/>
                <a:cs typeface="Helvetica"/>
              </a:rPr>
              <a:t>        2.  King Nebuchadnezzar</a:t>
            </a:r>
          </a:p>
          <a:p>
            <a:pPr marL="0" indent="0">
              <a:buNone/>
            </a:pPr>
            <a:r>
              <a:rPr lang="en-US" sz="4000" dirty="0">
                <a:latin typeface="Helvetica"/>
                <a:cs typeface="Helvetica"/>
              </a:rPr>
              <a:t> </a:t>
            </a:r>
            <a:r>
              <a:rPr lang="en-US" sz="4000" dirty="0" smtClean="0">
                <a:latin typeface="Helvetica"/>
                <a:cs typeface="Helvetica"/>
              </a:rPr>
              <a:t>            _______ God: Daniel 3:1.</a:t>
            </a:r>
            <a:endParaRPr lang="en-US" sz="4000" dirty="0">
              <a:latin typeface="Helvetica"/>
              <a:cs typeface="Helvetica"/>
            </a:endParaRPr>
          </a:p>
        </p:txBody>
      </p:sp>
      <p:sp>
        <p:nvSpPr>
          <p:cNvPr id="4" name="TextBox 3"/>
          <p:cNvSpPr txBox="1"/>
          <p:nvPr/>
        </p:nvSpPr>
        <p:spPr>
          <a:xfrm>
            <a:off x="2509415" y="1485024"/>
            <a:ext cx="1553480" cy="707886"/>
          </a:xfrm>
          <a:prstGeom prst="rect">
            <a:avLst/>
          </a:prstGeom>
          <a:noFill/>
        </p:spPr>
        <p:txBody>
          <a:bodyPr wrap="none" rtlCol="0">
            <a:spAutoFit/>
          </a:bodyPr>
          <a:lstStyle/>
          <a:p>
            <a:r>
              <a:rPr lang="en-US" sz="4000" dirty="0" smtClean="0">
                <a:latin typeface="Helvetica"/>
                <a:cs typeface="Helvetica"/>
              </a:rPr>
              <a:t>defies</a:t>
            </a:r>
            <a:endParaRPr lang="en-US" sz="4000" dirty="0">
              <a:latin typeface="Helvetica"/>
              <a:cs typeface="Helvetica"/>
            </a:endParaRPr>
          </a:p>
        </p:txBody>
      </p:sp>
      <p:sp>
        <p:nvSpPr>
          <p:cNvPr id="5" name="TextBox 4"/>
          <p:cNvSpPr txBox="1"/>
          <p:nvPr/>
        </p:nvSpPr>
        <p:spPr>
          <a:xfrm>
            <a:off x="839885" y="2560388"/>
            <a:ext cx="7671639" cy="3785652"/>
          </a:xfrm>
          <a:prstGeom prst="rect">
            <a:avLst/>
          </a:prstGeom>
          <a:noFill/>
        </p:spPr>
        <p:txBody>
          <a:bodyPr wrap="square" rtlCol="0">
            <a:spAutoFit/>
          </a:bodyPr>
          <a:lstStyle/>
          <a:p>
            <a:r>
              <a:rPr lang="en-US" sz="4000" dirty="0" smtClean="0">
                <a:latin typeface="Helvetica"/>
                <a:cs typeface="Helvetica"/>
              </a:rPr>
              <a:t>“King Nebuchadnezzar made an image of gold, whose height was sixty cubits and its breadth six cubits.  He set it up on the plain of Dura, in the province of Babylon.”</a:t>
            </a:r>
            <a:endParaRPr lang="en-US" sz="4000" dirty="0">
              <a:latin typeface="Helvetica"/>
              <a:cs typeface="Helvetica"/>
            </a:endParaRPr>
          </a:p>
        </p:txBody>
      </p:sp>
    </p:spTree>
    <p:extLst>
      <p:ext uri="{BB962C8B-B14F-4D97-AF65-F5344CB8AC3E}">
        <p14:creationId xmlns:p14="http://schemas.microsoft.com/office/powerpoint/2010/main" val="4037558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042683"/>
            <a:ext cx="8147051" cy="1452283"/>
          </a:xfrm>
        </p:spPr>
        <p:txBody>
          <a:bodyPr/>
          <a:lstStyle/>
          <a:p>
            <a:endParaRPr lang="en-US"/>
          </a:p>
        </p:txBody>
      </p:sp>
      <p:sp>
        <p:nvSpPr>
          <p:cNvPr id="3" name="Content Placeholder 2"/>
          <p:cNvSpPr>
            <a:spLocks noGrp="1"/>
          </p:cNvSpPr>
          <p:nvPr>
            <p:ph idx="1"/>
          </p:nvPr>
        </p:nvSpPr>
        <p:spPr>
          <a:xfrm>
            <a:off x="9731232" y="809081"/>
            <a:ext cx="891947" cy="605966"/>
          </a:xfrm>
        </p:spPr>
        <p:txBody>
          <a:bodyPr/>
          <a:lstStyle/>
          <a:p>
            <a:pPr marL="0" indent="0">
              <a:buNone/>
            </a:pPr>
            <a:endParaRPr lang="en-US" dirty="0"/>
          </a:p>
        </p:txBody>
      </p:sp>
      <p:sp>
        <p:nvSpPr>
          <p:cNvPr id="4" name="TextBox 3"/>
          <p:cNvSpPr txBox="1"/>
          <p:nvPr/>
        </p:nvSpPr>
        <p:spPr>
          <a:xfrm>
            <a:off x="676004" y="533055"/>
            <a:ext cx="7969521" cy="707886"/>
          </a:xfrm>
          <a:prstGeom prst="rect">
            <a:avLst/>
          </a:prstGeom>
          <a:noFill/>
        </p:spPr>
        <p:txBody>
          <a:bodyPr wrap="square" rtlCol="0">
            <a:spAutoFit/>
          </a:bodyPr>
          <a:lstStyle/>
          <a:p>
            <a:r>
              <a:rPr lang="en-US" sz="4000" dirty="0" smtClean="0">
                <a:latin typeface="Helvetica"/>
                <a:cs typeface="Helvetica"/>
              </a:rPr>
              <a:t>B.  Forced worship: Daniel 3:4-6.</a:t>
            </a:r>
            <a:endParaRPr lang="en-US" sz="4000" dirty="0">
              <a:latin typeface="Helvetica"/>
              <a:cs typeface="Helvetica"/>
            </a:endParaRPr>
          </a:p>
        </p:txBody>
      </p:sp>
      <p:sp>
        <p:nvSpPr>
          <p:cNvPr id="5" name="TextBox 4"/>
          <p:cNvSpPr txBox="1"/>
          <p:nvPr/>
        </p:nvSpPr>
        <p:spPr>
          <a:xfrm>
            <a:off x="594066" y="1700098"/>
            <a:ext cx="8196425" cy="4401205"/>
          </a:xfrm>
          <a:prstGeom prst="rect">
            <a:avLst/>
          </a:prstGeom>
          <a:noFill/>
        </p:spPr>
        <p:txBody>
          <a:bodyPr wrap="none" rtlCol="0">
            <a:spAutoFit/>
          </a:bodyPr>
          <a:lstStyle/>
          <a:p>
            <a:r>
              <a:rPr lang="en-US" sz="4000" dirty="0" smtClean="0">
                <a:latin typeface="Helvetica"/>
                <a:cs typeface="Helvetica"/>
              </a:rPr>
              <a:t>“And the herald proclaimed aloud, </a:t>
            </a:r>
          </a:p>
          <a:p>
            <a:r>
              <a:rPr lang="en-US" sz="4000" dirty="0" smtClean="0">
                <a:latin typeface="Helvetica"/>
                <a:cs typeface="Helvetica"/>
              </a:rPr>
              <a:t>‘You are commanded, O peoples, </a:t>
            </a:r>
          </a:p>
          <a:p>
            <a:r>
              <a:rPr lang="en-US" sz="4000" dirty="0">
                <a:latin typeface="Helvetica"/>
                <a:cs typeface="Helvetica"/>
              </a:rPr>
              <a:t>n</a:t>
            </a:r>
            <a:r>
              <a:rPr lang="en-US" sz="4000" dirty="0" smtClean="0">
                <a:latin typeface="Helvetica"/>
                <a:cs typeface="Helvetica"/>
              </a:rPr>
              <a:t>ations, and languages, that when </a:t>
            </a:r>
          </a:p>
          <a:p>
            <a:r>
              <a:rPr lang="en-US" sz="4000" dirty="0">
                <a:latin typeface="Helvetica"/>
                <a:cs typeface="Helvetica"/>
              </a:rPr>
              <a:t>y</a:t>
            </a:r>
            <a:r>
              <a:rPr lang="en-US" sz="4000" dirty="0" smtClean="0">
                <a:latin typeface="Helvetica"/>
                <a:cs typeface="Helvetica"/>
              </a:rPr>
              <a:t>ou hear the sound of the horn, </a:t>
            </a:r>
          </a:p>
          <a:p>
            <a:r>
              <a:rPr lang="en-US" sz="4000" dirty="0">
                <a:latin typeface="Helvetica"/>
                <a:cs typeface="Helvetica"/>
              </a:rPr>
              <a:t>p</a:t>
            </a:r>
            <a:r>
              <a:rPr lang="en-US" sz="4000" dirty="0" smtClean="0">
                <a:latin typeface="Helvetica"/>
                <a:cs typeface="Helvetica"/>
              </a:rPr>
              <a:t>ipe, lyre, trigon, harp, bagpipe, </a:t>
            </a:r>
          </a:p>
          <a:p>
            <a:r>
              <a:rPr lang="en-US" sz="4000" dirty="0">
                <a:latin typeface="Helvetica"/>
                <a:cs typeface="Helvetica"/>
              </a:rPr>
              <a:t>a</a:t>
            </a:r>
            <a:r>
              <a:rPr lang="en-US" sz="4000" dirty="0" smtClean="0">
                <a:latin typeface="Helvetica"/>
                <a:cs typeface="Helvetica"/>
              </a:rPr>
              <a:t>nd every kind of music, you are to</a:t>
            </a:r>
          </a:p>
          <a:p>
            <a:endParaRPr lang="en-US" sz="4000" dirty="0" smtClean="0">
              <a:latin typeface="Helvetica"/>
              <a:cs typeface="Helvetica"/>
            </a:endParaRPr>
          </a:p>
        </p:txBody>
      </p:sp>
    </p:spTree>
    <p:extLst>
      <p:ext uri="{BB962C8B-B14F-4D97-AF65-F5344CB8AC3E}">
        <p14:creationId xmlns:p14="http://schemas.microsoft.com/office/powerpoint/2010/main" val="27516787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912" y="-1216790"/>
            <a:ext cx="8147051" cy="1452283"/>
          </a:xfrm>
        </p:spPr>
        <p:txBody>
          <a:bodyPr/>
          <a:lstStyle/>
          <a:p>
            <a:endParaRPr lang="en-US"/>
          </a:p>
        </p:txBody>
      </p:sp>
      <p:sp>
        <p:nvSpPr>
          <p:cNvPr id="3" name="Content Placeholder 2"/>
          <p:cNvSpPr>
            <a:spLocks noGrp="1"/>
          </p:cNvSpPr>
          <p:nvPr>
            <p:ph idx="1"/>
          </p:nvPr>
        </p:nvSpPr>
        <p:spPr>
          <a:xfrm>
            <a:off x="9402622" y="5100292"/>
            <a:ext cx="810007" cy="585483"/>
          </a:xfrm>
        </p:spPr>
        <p:txBody>
          <a:bodyPr/>
          <a:lstStyle/>
          <a:p>
            <a:endParaRPr lang="en-US" dirty="0"/>
          </a:p>
        </p:txBody>
      </p:sp>
      <p:sp>
        <p:nvSpPr>
          <p:cNvPr id="4" name="TextBox 3"/>
          <p:cNvSpPr txBox="1"/>
          <p:nvPr/>
        </p:nvSpPr>
        <p:spPr>
          <a:xfrm>
            <a:off x="757946" y="1188020"/>
            <a:ext cx="7969499" cy="3785652"/>
          </a:xfrm>
          <a:prstGeom prst="rect">
            <a:avLst/>
          </a:prstGeom>
          <a:noFill/>
        </p:spPr>
        <p:txBody>
          <a:bodyPr wrap="none" rtlCol="0">
            <a:spAutoFit/>
          </a:bodyPr>
          <a:lstStyle/>
          <a:p>
            <a:r>
              <a:rPr lang="en-US" sz="4000" dirty="0">
                <a:latin typeface="Helvetica"/>
                <a:cs typeface="Helvetica"/>
              </a:rPr>
              <a:t>f</a:t>
            </a:r>
            <a:r>
              <a:rPr lang="en-US" sz="4000" dirty="0" smtClean="0">
                <a:latin typeface="Helvetica"/>
                <a:cs typeface="Helvetica"/>
              </a:rPr>
              <a:t>all down and worship the golden</a:t>
            </a:r>
          </a:p>
          <a:p>
            <a:r>
              <a:rPr lang="en-US" sz="4000" dirty="0">
                <a:latin typeface="Helvetica"/>
                <a:cs typeface="Helvetica"/>
              </a:rPr>
              <a:t>i</a:t>
            </a:r>
            <a:r>
              <a:rPr lang="en-US" sz="4000" dirty="0" smtClean="0">
                <a:latin typeface="Helvetica"/>
                <a:cs typeface="Helvetica"/>
              </a:rPr>
              <a:t>mage that King Nebuchadnezzar</a:t>
            </a:r>
          </a:p>
          <a:p>
            <a:r>
              <a:rPr lang="en-US" sz="4000" dirty="0">
                <a:latin typeface="Helvetica"/>
                <a:cs typeface="Helvetica"/>
              </a:rPr>
              <a:t>h</a:t>
            </a:r>
            <a:r>
              <a:rPr lang="en-US" sz="4000" dirty="0" smtClean="0">
                <a:latin typeface="Helvetica"/>
                <a:cs typeface="Helvetica"/>
              </a:rPr>
              <a:t>as set up; and whoever does not</a:t>
            </a:r>
          </a:p>
          <a:p>
            <a:r>
              <a:rPr lang="en-US" sz="4000" dirty="0">
                <a:latin typeface="Helvetica"/>
                <a:cs typeface="Helvetica"/>
              </a:rPr>
              <a:t>f</a:t>
            </a:r>
            <a:r>
              <a:rPr lang="en-US" sz="4000" dirty="0" smtClean="0">
                <a:latin typeface="Helvetica"/>
                <a:cs typeface="Helvetica"/>
              </a:rPr>
              <a:t>all down and worship shall </a:t>
            </a:r>
          </a:p>
          <a:p>
            <a:r>
              <a:rPr lang="en-US" sz="4000" dirty="0">
                <a:latin typeface="Helvetica"/>
                <a:cs typeface="Helvetica"/>
              </a:rPr>
              <a:t>i</a:t>
            </a:r>
            <a:r>
              <a:rPr lang="en-US" sz="4000" dirty="0" smtClean="0">
                <a:latin typeface="Helvetica"/>
                <a:cs typeface="Helvetica"/>
              </a:rPr>
              <a:t>mmediately be cast into a </a:t>
            </a:r>
          </a:p>
          <a:p>
            <a:r>
              <a:rPr lang="en-US" sz="4000" dirty="0">
                <a:latin typeface="Helvetica"/>
                <a:cs typeface="Helvetica"/>
              </a:rPr>
              <a:t>b</a:t>
            </a:r>
            <a:r>
              <a:rPr lang="en-US" sz="4000" dirty="0" smtClean="0">
                <a:latin typeface="Helvetica"/>
                <a:cs typeface="Helvetica"/>
              </a:rPr>
              <a:t>urning fiery furnace.’”</a:t>
            </a:r>
            <a:endParaRPr lang="en-US" sz="4000" dirty="0">
              <a:latin typeface="Helvetica"/>
              <a:cs typeface="Helvetica"/>
            </a:endParaRPr>
          </a:p>
        </p:txBody>
      </p:sp>
    </p:spTree>
    <p:extLst>
      <p:ext uri="{BB962C8B-B14F-4D97-AF65-F5344CB8AC3E}">
        <p14:creationId xmlns:p14="http://schemas.microsoft.com/office/powerpoint/2010/main" val="8617833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5650" y="-1063167"/>
            <a:ext cx="8147051" cy="1452283"/>
          </a:xfrm>
        </p:spPr>
        <p:txBody>
          <a:bodyPr/>
          <a:lstStyle/>
          <a:p>
            <a:endParaRPr lang="en-US" dirty="0"/>
          </a:p>
        </p:txBody>
      </p:sp>
      <p:sp>
        <p:nvSpPr>
          <p:cNvPr id="3" name="Content Placeholder 2"/>
          <p:cNvSpPr>
            <a:spLocks noGrp="1"/>
          </p:cNvSpPr>
          <p:nvPr>
            <p:ph idx="1"/>
          </p:nvPr>
        </p:nvSpPr>
        <p:spPr>
          <a:xfrm>
            <a:off x="9535775" y="4566016"/>
            <a:ext cx="953402" cy="769831"/>
          </a:xfrm>
        </p:spPr>
        <p:txBody>
          <a:bodyPr/>
          <a:lstStyle/>
          <a:p>
            <a:endParaRPr lang="en-US" dirty="0"/>
          </a:p>
        </p:txBody>
      </p:sp>
      <p:sp>
        <p:nvSpPr>
          <p:cNvPr id="4" name="TextBox 3"/>
          <p:cNvSpPr txBox="1"/>
          <p:nvPr/>
        </p:nvSpPr>
        <p:spPr>
          <a:xfrm>
            <a:off x="1157404" y="645219"/>
            <a:ext cx="7353295" cy="1938992"/>
          </a:xfrm>
          <a:prstGeom prst="rect">
            <a:avLst/>
          </a:prstGeom>
          <a:noFill/>
        </p:spPr>
        <p:txBody>
          <a:bodyPr wrap="none" rtlCol="0">
            <a:spAutoFit/>
          </a:bodyPr>
          <a:lstStyle/>
          <a:p>
            <a:pPr marL="742950" indent="-742950">
              <a:buAutoNum type="arabicPeriod"/>
            </a:pPr>
            <a:r>
              <a:rPr lang="en-US" sz="4000" dirty="0" smtClean="0">
                <a:latin typeface="Helvetica"/>
                <a:cs typeface="Helvetica"/>
              </a:rPr>
              <a:t>The response of _________</a:t>
            </a:r>
          </a:p>
          <a:p>
            <a:r>
              <a:rPr lang="en-US" sz="4000" dirty="0" smtClean="0">
                <a:latin typeface="Helvetica"/>
                <a:cs typeface="Helvetica"/>
              </a:rPr>
              <a:t>      _____________________:</a:t>
            </a:r>
          </a:p>
          <a:p>
            <a:r>
              <a:rPr lang="en-US" sz="4000" dirty="0" smtClean="0">
                <a:latin typeface="Helvetica"/>
                <a:cs typeface="Helvetica"/>
              </a:rPr>
              <a:t>      Daniel 3:12.</a:t>
            </a:r>
            <a:endParaRPr lang="en-US" sz="4000" dirty="0">
              <a:latin typeface="Helvetica"/>
              <a:cs typeface="Helvetica"/>
            </a:endParaRPr>
          </a:p>
        </p:txBody>
      </p:sp>
      <p:sp>
        <p:nvSpPr>
          <p:cNvPr id="5" name="TextBox 4"/>
          <p:cNvSpPr txBox="1"/>
          <p:nvPr/>
        </p:nvSpPr>
        <p:spPr>
          <a:xfrm>
            <a:off x="5868958" y="645219"/>
            <a:ext cx="2523046" cy="707886"/>
          </a:xfrm>
          <a:prstGeom prst="rect">
            <a:avLst/>
          </a:prstGeom>
          <a:noFill/>
        </p:spPr>
        <p:txBody>
          <a:bodyPr wrap="none" rtlCol="0">
            <a:spAutoFit/>
          </a:bodyPr>
          <a:lstStyle/>
          <a:p>
            <a:r>
              <a:rPr lang="en-US" sz="4000" dirty="0" smtClean="0">
                <a:latin typeface="Helvetica"/>
                <a:cs typeface="Helvetica"/>
              </a:rPr>
              <a:t>Shadrach,</a:t>
            </a:r>
            <a:endParaRPr lang="en-US" sz="4000" dirty="0">
              <a:latin typeface="Helvetica"/>
              <a:cs typeface="Helvetica"/>
            </a:endParaRPr>
          </a:p>
        </p:txBody>
      </p:sp>
      <p:sp>
        <p:nvSpPr>
          <p:cNvPr id="6" name="TextBox 5"/>
          <p:cNvSpPr txBox="1"/>
          <p:nvPr/>
        </p:nvSpPr>
        <p:spPr>
          <a:xfrm>
            <a:off x="2131359" y="1251911"/>
            <a:ext cx="2408582" cy="707886"/>
          </a:xfrm>
          <a:prstGeom prst="rect">
            <a:avLst/>
          </a:prstGeom>
          <a:noFill/>
        </p:spPr>
        <p:txBody>
          <a:bodyPr wrap="none" rtlCol="0">
            <a:spAutoFit/>
          </a:bodyPr>
          <a:lstStyle/>
          <a:p>
            <a:r>
              <a:rPr lang="en-US" sz="4000" dirty="0" smtClean="0">
                <a:latin typeface="Helvetica"/>
                <a:cs typeface="Helvetica"/>
              </a:rPr>
              <a:t>Meshach,</a:t>
            </a:r>
            <a:endParaRPr lang="en-US" sz="4000" dirty="0">
              <a:latin typeface="Helvetica"/>
              <a:cs typeface="Helvetica"/>
            </a:endParaRPr>
          </a:p>
        </p:txBody>
      </p:sp>
      <p:sp>
        <p:nvSpPr>
          <p:cNvPr id="7" name="TextBox 6"/>
          <p:cNvSpPr txBox="1"/>
          <p:nvPr/>
        </p:nvSpPr>
        <p:spPr>
          <a:xfrm flipH="1">
            <a:off x="4539941" y="1251911"/>
            <a:ext cx="3778660" cy="707886"/>
          </a:xfrm>
          <a:prstGeom prst="rect">
            <a:avLst/>
          </a:prstGeom>
          <a:noFill/>
        </p:spPr>
        <p:txBody>
          <a:bodyPr wrap="square" rtlCol="0">
            <a:spAutoFit/>
          </a:bodyPr>
          <a:lstStyle/>
          <a:p>
            <a:r>
              <a:rPr lang="en-US" sz="4000" dirty="0">
                <a:latin typeface="Helvetica"/>
                <a:cs typeface="Helvetica"/>
              </a:rPr>
              <a:t>a</a:t>
            </a:r>
            <a:r>
              <a:rPr lang="en-US" sz="4000" dirty="0" smtClean="0">
                <a:latin typeface="Helvetica"/>
                <a:cs typeface="Helvetica"/>
              </a:rPr>
              <a:t>nd Abednego</a:t>
            </a:r>
            <a:endParaRPr lang="en-US" sz="4000" dirty="0">
              <a:latin typeface="Helvetica"/>
              <a:cs typeface="Helvetica"/>
            </a:endParaRPr>
          </a:p>
        </p:txBody>
      </p:sp>
      <p:sp>
        <p:nvSpPr>
          <p:cNvPr id="8" name="TextBox 7"/>
          <p:cNvSpPr txBox="1"/>
          <p:nvPr/>
        </p:nvSpPr>
        <p:spPr>
          <a:xfrm>
            <a:off x="778430" y="3174881"/>
            <a:ext cx="7997552" cy="2554545"/>
          </a:xfrm>
          <a:prstGeom prst="rect">
            <a:avLst/>
          </a:prstGeom>
          <a:noFill/>
        </p:spPr>
        <p:txBody>
          <a:bodyPr wrap="none" rtlCol="0">
            <a:spAutoFit/>
          </a:bodyPr>
          <a:lstStyle/>
          <a:p>
            <a:r>
              <a:rPr lang="en-US" sz="4000" dirty="0" smtClean="0">
                <a:latin typeface="Helvetica"/>
                <a:cs typeface="Helvetica"/>
              </a:rPr>
              <a:t>“These men, O king, pay no heed</a:t>
            </a:r>
          </a:p>
          <a:p>
            <a:r>
              <a:rPr lang="en-US" sz="4000" dirty="0">
                <a:latin typeface="Helvetica"/>
                <a:cs typeface="Helvetica"/>
              </a:rPr>
              <a:t>t</a:t>
            </a:r>
            <a:r>
              <a:rPr lang="en-US" sz="4000" dirty="0" smtClean="0">
                <a:latin typeface="Helvetica"/>
                <a:cs typeface="Helvetica"/>
              </a:rPr>
              <a:t>o you; they do not serve your</a:t>
            </a:r>
          </a:p>
          <a:p>
            <a:r>
              <a:rPr lang="en-US" sz="4000" dirty="0">
                <a:latin typeface="Helvetica"/>
                <a:cs typeface="Helvetica"/>
              </a:rPr>
              <a:t>g</a:t>
            </a:r>
            <a:r>
              <a:rPr lang="en-US" sz="4000" dirty="0" smtClean="0">
                <a:latin typeface="Helvetica"/>
                <a:cs typeface="Helvetica"/>
              </a:rPr>
              <a:t>ods or worship the golden image</a:t>
            </a:r>
          </a:p>
          <a:p>
            <a:r>
              <a:rPr lang="en-US" sz="4000" dirty="0">
                <a:latin typeface="Helvetica"/>
                <a:cs typeface="Helvetica"/>
              </a:rPr>
              <a:t>w</a:t>
            </a:r>
            <a:r>
              <a:rPr lang="en-US" sz="4000" dirty="0" smtClean="0">
                <a:latin typeface="Helvetica"/>
                <a:cs typeface="Helvetica"/>
              </a:rPr>
              <a:t>hich you have set up.”</a:t>
            </a:r>
            <a:endParaRPr lang="en-US" sz="4000" dirty="0">
              <a:latin typeface="Helvetica"/>
              <a:cs typeface="Helvetica"/>
            </a:endParaRPr>
          </a:p>
        </p:txBody>
      </p:sp>
    </p:spTree>
    <p:extLst>
      <p:ext uri="{BB962C8B-B14F-4D97-AF65-F5344CB8AC3E}">
        <p14:creationId xmlns:p14="http://schemas.microsoft.com/office/powerpoint/2010/main" val="31563267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568" y="-1358154"/>
            <a:ext cx="8147051" cy="1452283"/>
          </a:xfrm>
        </p:spPr>
        <p:txBody>
          <a:bodyPr/>
          <a:lstStyle/>
          <a:p>
            <a:endParaRPr lang="en-US"/>
          </a:p>
        </p:txBody>
      </p:sp>
      <p:sp>
        <p:nvSpPr>
          <p:cNvPr id="3" name="Content Placeholder 2"/>
          <p:cNvSpPr>
            <a:spLocks noGrp="1"/>
          </p:cNvSpPr>
          <p:nvPr>
            <p:ph idx="1"/>
          </p:nvPr>
        </p:nvSpPr>
        <p:spPr>
          <a:xfrm>
            <a:off x="9505048" y="5417781"/>
            <a:ext cx="1055827" cy="708381"/>
          </a:xfrm>
        </p:spPr>
        <p:txBody>
          <a:bodyPr/>
          <a:lstStyle/>
          <a:p>
            <a:endParaRPr lang="en-US" dirty="0"/>
          </a:p>
        </p:txBody>
      </p:sp>
      <p:sp>
        <p:nvSpPr>
          <p:cNvPr id="4" name="TextBox 3"/>
          <p:cNvSpPr txBox="1"/>
          <p:nvPr/>
        </p:nvSpPr>
        <p:spPr>
          <a:xfrm>
            <a:off x="860371" y="819324"/>
            <a:ext cx="7799431" cy="707886"/>
          </a:xfrm>
          <a:prstGeom prst="rect">
            <a:avLst/>
          </a:prstGeom>
          <a:noFill/>
        </p:spPr>
        <p:txBody>
          <a:bodyPr wrap="none" rtlCol="0">
            <a:spAutoFit/>
          </a:bodyPr>
          <a:lstStyle/>
          <a:p>
            <a:r>
              <a:rPr lang="en-US" sz="4000" dirty="0" smtClean="0">
                <a:latin typeface="Helvetica"/>
                <a:cs typeface="Helvetica"/>
              </a:rPr>
              <a:t>2.  A second chance: Daniel 3:15.</a:t>
            </a:r>
            <a:endParaRPr lang="en-US" sz="4000" dirty="0">
              <a:latin typeface="Helvetica"/>
              <a:cs typeface="Helvetica"/>
            </a:endParaRPr>
          </a:p>
        </p:txBody>
      </p:sp>
      <p:sp>
        <p:nvSpPr>
          <p:cNvPr id="5" name="TextBox 4"/>
          <p:cNvSpPr txBox="1"/>
          <p:nvPr/>
        </p:nvSpPr>
        <p:spPr>
          <a:xfrm>
            <a:off x="860371" y="1956137"/>
            <a:ext cx="7684716" cy="3785652"/>
          </a:xfrm>
          <a:prstGeom prst="rect">
            <a:avLst/>
          </a:prstGeom>
          <a:noFill/>
        </p:spPr>
        <p:txBody>
          <a:bodyPr wrap="none" rtlCol="0">
            <a:spAutoFit/>
          </a:bodyPr>
          <a:lstStyle/>
          <a:p>
            <a:r>
              <a:rPr lang="en-US" sz="4000" dirty="0" smtClean="0">
                <a:latin typeface="Helvetica"/>
                <a:cs typeface="Helvetica"/>
              </a:rPr>
              <a:t>“Now if you are ready when you </a:t>
            </a:r>
          </a:p>
          <a:p>
            <a:r>
              <a:rPr lang="en-US" sz="4000" dirty="0">
                <a:latin typeface="Helvetica"/>
                <a:cs typeface="Helvetica"/>
              </a:rPr>
              <a:t>h</a:t>
            </a:r>
            <a:r>
              <a:rPr lang="en-US" sz="4000" dirty="0" smtClean="0">
                <a:latin typeface="Helvetica"/>
                <a:cs typeface="Helvetica"/>
              </a:rPr>
              <a:t>ear the sound of the horn, pipe,</a:t>
            </a:r>
          </a:p>
          <a:p>
            <a:r>
              <a:rPr lang="en-US" sz="4000" dirty="0">
                <a:latin typeface="Helvetica"/>
                <a:cs typeface="Helvetica"/>
              </a:rPr>
              <a:t>l</a:t>
            </a:r>
            <a:r>
              <a:rPr lang="en-US" sz="4000" dirty="0" smtClean="0">
                <a:latin typeface="Helvetica"/>
                <a:cs typeface="Helvetica"/>
              </a:rPr>
              <a:t>yre, trigon, harp, bagpipe, and </a:t>
            </a:r>
          </a:p>
          <a:p>
            <a:r>
              <a:rPr lang="en-US" sz="4000" dirty="0">
                <a:latin typeface="Helvetica"/>
                <a:cs typeface="Helvetica"/>
              </a:rPr>
              <a:t>e</a:t>
            </a:r>
            <a:r>
              <a:rPr lang="en-US" sz="4000" dirty="0" smtClean="0">
                <a:latin typeface="Helvetica"/>
                <a:cs typeface="Helvetica"/>
              </a:rPr>
              <a:t>very kind of music, to fall down</a:t>
            </a:r>
          </a:p>
          <a:p>
            <a:r>
              <a:rPr lang="en-US" sz="4000" dirty="0">
                <a:latin typeface="Helvetica"/>
                <a:cs typeface="Helvetica"/>
              </a:rPr>
              <a:t>a</a:t>
            </a:r>
            <a:r>
              <a:rPr lang="en-US" sz="4000" dirty="0" smtClean="0">
                <a:latin typeface="Helvetica"/>
                <a:cs typeface="Helvetica"/>
              </a:rPr>
              <a:t>nd worship the image which I</a:t>
            </a:r>
          </a:p>
          <a:p>
            <a:r>
              <a:rPr lang="en-US" sz="4000" dirty="0">
                <a:latin typeface="Helvetica"/>
                <a:cs typeface="Helvetica"/>
              </a:rPr>
              <a:t>h</a:t>
            </a:r>
            <a:r>
              <a:rPr lang="en-US" sz="4000" dirty="0" smtClean="0">
                <a:latin typeface="Helvetica"/>
                <a:cs typeface="Helvetica"/>
              </a:rPr>
              <a:t>ave made, well and good;</a:t>
            </a:r>
            <a:endParaRPr lang="en-US" sz="4000" dirty="0">
              <a:latin typeface="Helvetica"/>
              <a:cs typeface="Helvetica"/>
            </a:endParaRPr>
          </a:p>
        </p:txBody>
      </p:sp>
    </p:spTree>
    <p:extLst>
      <p:ext uri="{BB962C8B-B14F-4D97-AF65-F5344CB8AC3E}">
        <p14:creationId xmlns:p14="http://schemas.microsoft.com/office/powerpoint/2010/main" val="981767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majorFont>
      <a:minorFont>
        <a:latin typeface="Book Antiqua"/>
        <a:ea typeface=""/>
        <a:cs typeface=""/>
        <a:font script="Jpan" typeface="ＭＳ 明朝"/>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985</Words>
  <Application>Microsoft Macintosh PowerPoint</Application>
  <PresentationFormat>On-screen Show (4:3)</PresentationFormat>
  <Paragraphs>160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Saddle</vt:lpstr>
      <vt:lpstr>Our Day in Bible Prophecy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Day in Bible Prophecy</dc:title>
  <dc:creator>Lyle Arakaki</dc:creator>
  <cp:lastModifiedBy>Lyle Arakaki</cp:lastModifiedBy>
  <cp:revision>14</cp:revision>
  <dcterms:created xsi:type="dcterms:W3CDTF">2012-04-19T23:14:07Z</dcterms:created>
  <dcterms:modified xsi:type="dcterms:W3CDTF">2012-04-20T03:48:19Z</dcterms:modified>
</cp:coreProperties>
</file>