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2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n-US" dirty="0" smtClean="0"/>
              <a:t>Click to edit Master title style</a:t>
            </a:r>
            <a:endParaRPr kumimoji="0" lang="en-US" dirty="0"/>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4/27/12</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latin typeface="Helvetica"/>
              </a:defRPr>
            </a:lvl1pPr>
          </a:lstStyle>
          <a:p>
            <a:fld id="{B41ABA4E-CD72-497B-97AA-7213B3980F60}" type="datetimeFigureOut">
              <a:rPr lang="en-US" smtClean="0"/>
              <a:pPr/>
              <a:t>4/27/12</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latin typeface="Helvetica"/>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latin typeface="Helvetica"/>
              </a:defRPr>
            </a:lvl1pPr>
          </a:lstStyle>
          <a:p>
            <a:fld id="{D2E57653-3E58-4892-A7ED-712530ACC680}"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dirty="0" smtClean="0"/>
              <a:t>Click to edit Master title style</a:t>
            </a:r>
            <a:endParaRPr kumimoji="0"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Helvetica"/>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3849895"/>
            <a:ext cx="8305800" cy="1143000"/>
          </a:xfrm>
        </p:spPr>
        <p:txBody>
          <a:bodyPr/>
          <a:lstStyle/>
          <a:p>
            <a:r>
              <a:rPr lang="en-US" sz="4800" dirty="0" smtClean="0">
                <a:latin typeface="Helvetica"/>
                <a:cs typeface="Helvetica"/>
              </a:rPr>
              <a:t>“Who Has Your Loyalty?”</a:t>
            </a:r>
            <a:endParaRPr lang="en-US" sz="4800" dirty="0">
              <a:latin typeface="Helvetica"/>
              <a:cs typeface="Helvetica"/>
            </a:endParaRPr>
          </a:p>
        </p:txBody>
      </p:sp>
      <p:sp>
        <p:nvSpPr>
          <p:cNvPr id="3" name="Title 2"/>
          <p:cNvSpPr>
            <a:spLocks noGrp="1"/>
          </p:cNvSpPr>
          <p:nvPr>
            <p:ph type="ctrTitle"/>
          </p:nvPr>
        </p:nvSpPr>
        <p:spPr>
          <a:xfrm>
            <a:off x="457200" y="510096"/>
            <a:ext cx="8305800" cy="1981200"/>
          </a:xfrm>
        </p:spPr>
        <p:txBody>
          <a:bodyPr/>
          <a:lstStyle/>
          <a:p>
            <a:r>
              <a:rPr lang="en-US" sz="5400" dirty="0" smtClean="0">
                <a:latin typeface="Helvetica"/>
                <a:cs typeface="Helvetica"/>
              </a:rPr>
              <a:t>Our Day in Bible Prophecy</a:t>
            </a:r>
            <a:endParaRPr lang="en-US" sz="5400" dirty="0">
              <a:latin typeface="Helvetica"/>
              <a:cs typeface="Helvetica"/>
            </a:endParaRPr>
          </a:p>
        </p:txBody>
      </p:sp>
    </p:spTree>
    <p:extLst>
      <p:ext uri="{BB962C8B-B14F-4D97-AF65-F5344CB8AC3E}">
        <p14:creationId xmlns:p14="http://schemas.microsoft.com/office/powerpoint/2010/main" val="7871445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727" y="535057"/>
            <a:ext cx="8168873" cy="5632311"/>
          </a:xfrm>
          <a:prstGeom prst="rect">
            <a:avLst/>
          </a:prstGeom>
          <a:noFill/>
        </p:spPr>
        <p:txBody>
          <a:bodyPr wrap="none" rtlCol="0">
            <a:spAutoFit/>
          </a:bodyPr>
          <a:lstStyle/>
          <a:p>
            <a:r>
              <a:rPr lang="en-US" sz="4000" dirty="0">
                <a:latin typeface="Helvetica"/>
                <a:cs typeface="Helvetica"/>
              </a:rPr>
              <a:t>g</a:t>
            </a:r>
            <a:r>
              <a:rPr lang="en-US" sz="4000" dirty="0" smtClean="0">
                <a:latin typeface="Helvetica"/>
                <a:cs typeface="Helvetica"/>
              </a:rPr>
              <a:t>overnors are agreed that the king</a:t>
            </a:r>
          </a:p>
          <a:p>
            <a:r>
              <a:rPr lang="en-US" sz="4000" dirty="0">
                <a:latin typeface="Helvetica"/>
                <a:cs typeface="Helvetica"/>
              </a:rPr>
              <a:t>s</a:t>
            </a:r>
            <a:r>
              <a:rPr lang="en-US" sz="4000" dirty="0" smtClean="0">
                <a:latin typeface="Helvetica"/>
                <a:cs typeface="Helvetica"/>
              </a:rPr>
              <a:t>hould establish an ordinance and</a:t>
            </a:r>
          </a:p>
          <a:p>
            <a:r>
              <a:rPr lang="en-US" sz="4000" dirty="0">
                <a:latin typeface="Helvetica"/>
                <a:cs typeface="Helvetica"/>
              </a:rPr>
              <a:t>e</a:t>
            </a:r>
            <a:r>
              <a:rPr lang="en-US" sz="4000" dirty="0" smtClean="0">
                <a:latin typeface="Helvetica"/>
                <a:cs typeface="Helvetica"/>
              </a:rPr>
              <a:t>nforce an interdict, that whoever</a:t>
            </a:r>
          </a:p>
          <a:p>
            <a:r>
              <a:rPr lang="en-US" sz="4000" dirty="0">
                <a:latin typeface="Helvetica"/>
                <a:cs typeface="Helvetica"/>
              </a:rPr>
              <a:t>m</a:t>
            </a:r>
            <a:r>
              <a:rPr lang="en-US" sz="4000" dirty="0" smtClean="0">
                <a:latin typeface="Helvetica"/>
                <a:cs typeface="Helvetica"/>
              </a:rPr>
              <a:t>akes petition to any god or man</a:t>
            </a:r>
          </a:p>
          <a:p>
            <a:r>
              <a:rPr lang="en-US" sz="4000" dirty="0">
                <a:latin typeface="Helvetica"/>
                <a:cs typeface="Helvetica"/>
              </a:rPr>
              <a:t>f</a:t>
            </a:r>
            <a:r>
              <a:rPr lang="en-US" sz="4000" dirty="0" smtClean="0">
                <a:latin typeface="Helvetica"/>
                <a:cs typeface="Helvetica"/>
              </a:rPr>
              <a:t>or thirty days, except to you, O</a:t>
            </a:r>
          </a:p>
          <a:p>
            <a:r>
              <a:rPr lang="en-US" sz="4000" dirty="0">
                <a:latin typeface="Helvetica"/>
                <a:cs typeface="Helvetica"/>
              </a:rPr>
              <a:t>k</a:t>
            </a:r>
            <a:r>
              <a:rPr lang="en-US" sz="4000" dirty="0" smtClean="0">
                <a:latin typeface="Helvetica"/>
                <a:cs typeface="Helvetica"/>
              </a:rPr>
              <a:t>ing, shall be cast into the den of</a:t>
            </a:r>
          </a:p>
          <a:p>
            <a:r>
              <a:rPr lang="en-US" sz="4000" dirty="0">
                <a:latin typeface="Helvetica"/>
                <a:cs typeface="Helvetica"/>
              </a:rPr>
              <a:t>l</a:t>
            </a:r>
            <a:r>
              <a:rPr lang="en-US" sz="4000" dirty="0" smtClean="0">
                <a:latin typeface="Helvetica"/>
                <a:cs typeface="Helvetica"/>
              </a:rPr>
              <a:t>ions.  Now, O king, establish the </a:t>
            </a:r>
          </a:p>
          <a:p>
            <a:r>
              <a:rPr lang="en-US" sz="4000" dirty="0">
                <a:latin typeface="Helvetica"/>
                <a:cs typeface="Helvetica"/>
              </a:rPr>
              <a:t>i</a:t>
            </a:r>
            <a:r>
              <a:rPr lang="en-US" sz="4000" dirty="0" smtClean="0">
                <a:latin typeface="Helvetica"/>
                <a:cs typeface="Helvetica"/>
              </a:rPr>
              <a:t>nterdict and sign the document, so</a:t>
            </a:r>
          </a:p>
          <a:p>
            <a:r>
              <a:rPr lang="en-US" sz="4000" dirty="0">
                <a:latin typeface="Helvetica"/>
                <a:cs typeface="Helvetica"/>
              </a:rPr>
              <a:t>t</a:t>
            </a:r>
            <a:r>
              <a:rPr lang="en-US" sz="4000" dirty="0" smtClean="0">
                <a:latin typeface="Helvetica"/>
                <a:cs typeface="Helvetica"/>
              </a:rPr>
              <a:t>hat it cannot be changed, </a:t>
            </a:r>
            <a:endParaRPr lang="en-US" sz="4000" dirty="0">
              <a:latin typeface="Helvetica"/>
              <a:cs typeface="Helvetica"/>
            </a:endParaRPr>
          </a:p>
        </p:txBody>
      </p:sp>
    </p:spTree>
    <p:extLst>
      <p:ext uri="{BB962C8B-B14F-4D97-AF65-F5344CB8AC3E}">
        <p14:creationId xmlns:p14="http://schemas.microsoft.com/office/powerpoint/2010/main" val="27602166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9546" y="1327728"/>
            <a:ext cx="8294358" cy="2554545"/>
          </a:xfrm>
          <a:prstGeom prst="rect">
            <a:avLst/>
          </a:prstGeom>
          <a:noFill/>
        </p:spPr>
        <p:txBody>
          <a:bodyPr wrap="none" rtlCol="0">
            <a:spAutoFit/>
          </a:bodyPr>
          <a:lstStyle/>
          <a:p>
            <a:r>
              <a:rPr lang="en-US" sz="4000" dirty="0">
                <a:latin typeface="Helvetica"/>
                <a:cs typeface="Helvetica"/>
              </a:rPr>
              <a:t>a</a:t>
            </a:r>
            <a:r>
              <a:rPr lang="en-US" sz="4000" dirty="0" smtClean="0">
                <a:latin typeface="Helvetica"/>
                <a:cs typeface="Helvetica"/>
              </a:rPr>
              <a:t>ccording to the law of the Medes</a:t>
            </a:r>
          </a:p>
          <a:p>
            <a:r>
              <a:rPr lang="en-US" sz="4000" dirty="0">
                <a:latin typeface="Helvetica"/>
                <a:cs typeface="Helvetica"/>
              </a:rPr>
              <a:t>a</a:t>
            </a:r>
            <a:r>
              <a:rPr lang="en-US" sz="4000" dirty="0" smtClean="0">
                <a:latin typeface="Helvetica"/>
                <a:cs typeface="Helvetica"/>
              </a:rPr>
              <a:t>nd the Persians, which cannot be</a:t>
            </a:r>
          </a:p>
          <a:p>
            <a:r>
              <a:rPr lang="en-US" sz="4000" dirty="0">
                <a:latin typeface="Helvetica"/>
                <a:cs typeface="Helvetica"/>
              </a:rPr>
              <a:t>r</a:t>
            </a:r>
            <a:r>
              <a:rPr lang="en-US" sz="4000" dirty="0" smtClean="0">
                <a:latin typeface="Helvetica"/>
                <a:cs typeface="Helvetica"/>
              </a:rPr>
              <a:t>evoked.’  Therefore King Darius</a:t>
            </a:r>
          </a:p>
          <a:p>
            <a:r>
              <a:rPr lang="en-US" sz="4000" dirty="0">
                <a:latin typeface="Helvetica"/>
                <a:cs typeface="Helvetica"/>
              </a:rPr>
              <a:t>s</a:t>
            </a:r>
            <a:r>
              <a:rPr lang="en-US" sz="4000" dirty="0" smtClean="0">
                <a:latin typeface="Helvetica"/>
                <a:cs typeface="Helvetica"/>
              </a:rPr>
              <a:t>igned the document and interdict.”</a:t>
            </a:r>
            <a:endParaRPr lang="en-US" sz="4000" dirty="0">
              <a:latin typeface="Helvetica"/>
              <a:cs typeface="Helvetica"/>
            </a:endParaRPr>
          </a:p>
        </p:txBody>
      </p:sp>
    </p:spTree>
    <p:extLst>
      <p:ext uri="{BB962C8B-B14F-4D97-AF65-F5344CB8AC3E}">
        <p14:creationId xmlns:p14="http://schemas.microsoft.com/office/powerpoint/2010/main" val="37216021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2273" y="681182"/>
            <a:ext cx="5109091" cy="1323439"/>
          </a:xfrm>
          <a:prstGeom prst="rect">
            <a:avLst/>
          </a:prstGeom>
          <a:noFill/>
        </p:spPr>
        <p:txBody>
          <a:bodyPr wrap="none" rtlCol="0">
            <a:spAutoFit/>
          </a:bodyPr>
          <a:lstStyle/>
          <a:p>
            <a:pPr marL="742950" indent="-742950">
              <a:buAutoNum type="alphaUcPeriod" startAt="3"/>
            </a:pPr>
            <a:r>
              <a:rPr lang="en-US" sz="4000" dirty="0" smtClean="0">
                <a:latin typeface="Helvetica"/>
                <a:cs typeface="Helvetica"/>
              </a:rPr>
              <a:t>Daniel’s response:</a:t>
            </a:r>
          </a:p>
          <a:p>
            <a:r>
              <a:rPr lang="en-US" sz="4000" dirty="0" smtClean="0">
                <a:latin typeface="Helvetica"/>
                <a:cs typeface="Helvetica"/>
              </a:rPr>
              <a:t>     Daniel 6:10.</a:t>
            </a:r>
            <a:endParaRPr lang="en-US" sz="4000" dirty="0">
              <a:latin typeface="Helvetica"/>
              <a:cs typeface="Helvetica"/>
            </a:endParaRPr>
          </a:p>
        </p:txBody>
      </p:sp>
      <p:sp>
        <p:nvSpPr>
          <p:cNvPr id="3" name="TextBox 2"/>
          <p:cNvSpPr txBox="1"/>
          <p:nvPr/>
        </p:nvSpPr>
        <p:spPr>
          <a:xfrm>
            <a:off x="704273" y="2332181"/>
            <a:ext cx="7532681" cy="3785652"/>
          </a:xfrm>
          <a:prstGeom prst="rect">
            <a:avLst/>
          </a:prstGeom>
          <a:noFill/>
        </p:spPr>
        <p:txBody>
          <a:bodyPr wrap="none" rtlCol="0">
            <a:spAutoFit/>
          </a:bodyPr>
          <a:lstStyle/>
          <a:p>
            <a:r>
              <a:rPr lang="en-US" sz="4000" dirty="0" smtClean="0">
                <a:latin typeface="Helvetica"/>
                <a:cs typeface="Helvetica"/>
              </a:rPr>
              <a:t>“When Daniel knew that the</a:t>
            </a:r>
          </a:p>
          <a:p>
            <a:r>
              <a:rPr lang="en-US" sz="4000" dirty="0">
                <a:latin typeface="Helvetica"/>
                <a:cs typeface="Helvetica"/>
              </a:rPr>
              <a:t>d</a:t>
            </a:r>
            <a:r>
              <a:rPr lang="en-US" sz="4000" dirty="0" smtClean="0">
                <a:latin typeface="Helvetica"/>
                <a:cs typeface="Helvetica"/>
              </a:rPr>
              <a:t>ocument had been signed, he</a:t>
            </a:r>
          </a:p>
          <a:p>
            <a:r>
              <a:rPr lang="en-US" sz="4000" dirty="0">
                <a:latin typeface="Helvetica"/>
                <a:cs typeface="Helvetica"/>
              </a:rPr>
              <a:t>w</a:t>
            </a:r>
            <a:r>
              <a:rPr lang="en-US" sz="4000" dirty="0" smtClean="0">
                <a:latin typeface="Helvetica"/>
                <a:cs typeface="Helvetica"/>
              </a:rPr>
              <a:t>ent to his house where he had</a:t>
            </a:r>
          </a:p>
          <a:p>
            <a:r>
              <a:rPr lang="en-US" sz="4000" dirty="0">
                <a:latin typeface="Helvetica"/>
                <a:cs typeface="Helvetica"/>
              </a:rPr>
              <a:t>w</a:t>
            </a:r>
            <a:r>
              <a:rPr lang="en-US" sz="4000" dirty="0" smtClean="0">
                <a:latin typeface="Helvetica"/>
                <a:cs typeface="Helvetica"/>
              </a:rPr>
              <a:t>indows in his upper chamber</a:t>
            </a:r>
          </a:p>
          <a:p>
            <a:r>
              <a:rPr lang="en-US" sz="4000" dirty="0">
                <a:latin typeface="Helvetica"/>
                <a:cs typeface="Helvetica"/>
              </a:rPr>
              <a:t>o</a:t>
            </a:r>
            <a:r>
              <a:rPr lang="en-US" sz="4000" dirty="0" smtClean="0">
                <a:latin typeface="Helvetica"/>
                <a:cs typeface="Helvetica"/>
              </a:rPr>
              <a:t>pen toward Jerusalem; and he</a:t>
            </a:r>
          </a:p>
          <a:p>
            <a:r>
              <a:rPr lang="en-US" sz="4000" dirty="0">
                <a:latin typeface="Helvetica"/>
                <a:cs typeface="Helvetica"/>
              </a:rPr>
              <a:t>g</a:t>
            </a:r>
            <a:r>
              <a:rPr lang="en-US" sz="4000" dirty="0" smtClean="0">
                <a:latin typeface="Helvetica"/>
                <a:cs typeface="Helvetica"/>
              </a:rPr>
              <a:t>ot down upon his knees three</a:t>
            </a:r>
            <a:endParaRPr lang="en-US" sz="4000" dirty="0">
              <a:latin typeface="Helvetica"/>
              <a:cs typeface="Helvetica"/>
            </a:endParaRPr>
          </a:p>
        </p:txBody>
      </p:sp>
    </p:spTree>
    <p:extLst>
      <p:ext uri="{BB962C8B-B14F-4D97-AF65-F5344CB8AC3E}">
        <p14:creationId xmlns:p14="http://schemas.microsoft.com/office/powerpoint/2010/main" val="2894990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636" y="1685635"/>
            <a:ext cx="7885545" cy="1938992"/>
          </a:xfrm>
          <a:prstGeom prst="rect">
            <a:avLst/>
          </a:prstGeom>
          <a:noFill/>
        </p:spPr>
        <p:txBody>
          <a:bodyPr wrap="square" rtlCol="0">
            <a:spAutoFit/>
          </a:bodyPr>
          <a:lstStyle/>
          <a:p>
            <a:r>
              <a:rPr lang="en-US" sz="4000" dirty="0">
                <a:latin typeface="Helvetica"/>
                <a:cs typeface="Helvetica"/>
              </a:rPr>
              <a:t>t</a:t>
            </a:r>
            <a:r>
              <a:rPr lang="en-US" sz="4000" dirty="0" smtClean="0">
                <a:latin typeface="Helvetica"/>
                <a:cs typeface="Helvetica"/>
              </a:rPr>
              <a:t>imes a day and prayed and gave</a:t>
            </a:r>
            <a:endParaRPr lang="en-US" sz="4000" dirty="0">
              <a:latin typeface="Helvetica"/>
              <a:cs typeface="Helvetica"/>
            </a:endParaRPr>
          </a:p>
          <a:p>
            <a:r>
              <a:rPr lang="en-US" sz="4000" dirty="0">
                <a:latin typeface="Helvetica"/>
                <a:cs typeface="Helvetica"/>
              </a:rPr>
              <a:t>t</a:t>
            </a:r>
            <a:r>
              <a:rPr lang="en-US" sz="4000" dirty="0" smtClean="0">
                <a:latin typeface="Helvetica"/>
                <a:cs typeface="Helvetica"/>
              </a:rPr>
              <a:t>hanks before his God, as he</a:t>
            </a:r>
          </a:p>
          <a:p>
            <a:r>
              <a:rPr lang="en-US" sz="4000" dirty="0">
                <a:latin typeface="Helvetica"/>
                <a:cs typeface="Helvetica"/>
              </a:rPr>
              <a:t>h</a:t>
            </a:r>
            <a:r>
              <a:rPr lang="en-US" sz="4000" dirty="0" smtClean="0">
                <a:latin typeface="Helvetica"/>
                <a:cs typeface="Helvetica"/>
              </a:rPr>
              <a:t>ad done previously.”</a:t>
            </a:r>
            <a:endParaRPr lang="en-US" sz="4000" dirty="0">
              <a:latin typeface="Helvetica"/>
              <a:cs typeface="Helvetica"/>
            </a:endParaRPr>
          </a:p>
        </p:txBody>
      </p:sp>
    </p:spTree>
    <p:extLst>
      <p:ext uri="{BB962C8B-B14F-4D97-AF65-F5344CB8AC3E}">
        <p14:creationId xmlns:p14="http://schemas.microsoft.com/office/powerpoint/2010/main" val="14279812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091" y="562114"/>
            <a:ext cx="5735314" cy="707886"/>
          </a:xfrm>
          <a:prstGeom prst="rect">
            <a:avLst/>
          </a:prstGeom>
          <a:noFill/>
        </p:spPr>
        <p:txBody>
          <a:bodyPr wrap="none" rtlCol="0">
            <a:spAutoFit/>
          </a:bodyPr>
          <a:lstStyle/>
          <a:p>
            <a:r>
              <a:rPr lang="en-US" sz="4000" dirty="0" smtClean="0">
                <a:latin typeface="Helvetica"/>
                <a:cs typeface="Helvetica"/>
              </a:rPr>
              <a:t>D.  Daniel’s punishment.</a:t>
            </a:r>
            <a:endParaRPr lang="en-US" sz="4000" dirty="0">
              <a:latin typeface="Helvetica"/>
              <a:cs typeface="Helvetica"/>
            </a:endParaRPr>
          </a:p>
        </p:txBody>
      </p:sp>
      <p:sp>
        <p:nvSpPr>
          <p:cNvPr id="3" name="TextBox 2"/>
          <p:cNvSpPr txBox="1"/>
          <p:nvPr/>
        </p:nvSpPr>
        <p:spPr>
          <a:xfrm>
            <a:off x="1039091" y="1809023"/>
            <a:ext cx="5573261" cy="1323439"/>
          </a:xfrm>
          <a:prstGeom prst="rect">
            <a:avLst/>
          </a:prstGeom>
          <a:noFill/>
        </p:spPr>
        <p:txBody>
          <a:bodyPr wrap="none" rtlCol="0">
            <a:spAutoFit/>
          </a:bodyPr>
          <a:lstStyle/>
          <a:p>
            <a:r>
              <a:rPr lang="en-US" sz="4000" dirty="0" smtClean="0">
                <a:latin typeface="Helvetica"/>
                <a:cs typeface="Helvetica"/>
              </a:rPr>
              <a:t>E.  God delivers Daniel:  </a:t>
            </a:r>
          </a:p>
          <a:p>
            <a:r>
              <a:rPr lang="en-US" sz="4000" dirty="0">
                <a:latin typeface="Helvetica"/>
                <a:cs typeface="Helvetica"/>
              </a:rPr>
              <a:t> </a:t>
            </a:r>
            <a:r>
              <a:rPr lang="en-US" sz="4000" dirty="0" smtClean="0">
                <a:latin typeface="Helvetica"/>
                <a:cs typeface="Helvetica"/>
              </a:rPr>
              <a:t>     Daniel 6:21-23.</a:t>
            </a:r>
            <a:endParaRPr lang="en-US" sz="4000" dirty="0">
              <a:latin typeface="Helvetica"/>
              <a:cs typeface="Helvetica"/>
            </a:endParaRPr>
          </a:p>
        </p:txBody>
      </p:sp>
      <p:sp>
        <p:nvSpPr>
          <p:cNvPr id="4" name="TextBox 3"/>
          <p:cNvSpPr txBox="1"/>
          <p:nvPr/>
        </p:nvSpPr>
        <p:spPr>
          <a:xfrm>
            <a:off x="681182" y="3509819"/>
            <a:ext cx="8254283" cy="2554545"/>
          </a:xfrm>
          <a:prstGeom prst="rect">
            <a:avLst/>
          </a:prstGeom>
          <a:noFill/>
        </p:spPr>
        <p:txBody>
          <a:bodyPr wrap="none" rtlCol="0">
            <a:spAutoFit/>
          </a:bodyPr>
          <a:lstStyle/>
          <a:p>
            <a:r>
              <a:rPr lang="en-US" sz="4000" dirty="0" smtClean="0">
                <a:latin typeface="Helvetica"/>
                <a:cs typeface="Helvetica"/>
              </a:rPr>
              <a:t>“Then Daniel said to the king, ‘ O</a:t>
            </a:r>
          </a:p>
          <a:p>
            <a:r>
              <a:rPr lang="en-US" sz="4000" dirty="0">
                <a:latin typeface="Helvetica"/>
                <a:cs typeface="Helvetica"/>
              </a:rPr>
              <a:t>k</a:t>
            </a:r>
            <a:r>
              <a:rPr lang="en-US" sz="4000" dirty="0" smtClean="0">
                <a:latin typeface="Helvetica"/>
                <a:cs typeface="Helvetica"/>
              </a:rPr>
              <a:t>ing, live forever!  My God sent</a:t>
            </a:r>
          </a:p>
          <a:p>
            <a:r>
              <a:rPr lang="en-US" sz="4000" dirty="0">
                <a:latin typeface="Helvetica"/>
                <a:cs typeface="Helvetica"/>
              </a:rPr>
              <a:t>h</a:t>
            </a:r>
            <a:r>
              <a:rPr lang="en-US" sz="4000" dirty="0" smtClean="0">
                <a:latin typeface="Helvetica"/>
                <a:cs typeface="Helvetica"/>
              </a:rPr>
              <a:t>is angel and shut the lions’ </a:t>
            </a:r>
          </a:p>
          <a:p>
            <a:r>
              <a:rPr lang="en-US" sz="4000" dirty="0">
                <a:latin typeface="Helvetica"/>
                <a:cs typeface="Helvetica"/>
              </a:rPr>
              <a:t>m</a:t>
            </a:r>
            <a:r>
              <a:rPr lang="en-US" sz="4000" dirty="0" smtClean="0">
                <a:latin typeface="Helvetica"/>
                <a:cs typeface="Helvetica"/>
              </a:rPr>
              <a:t>ouths, and they have not hurt me,</a:t>
            </a:r>
            <a:endParaRPr lang="en-US" sz="4000" dirty="0">
              <a:latin typeface="Helvetica"/>
              <a:cs typeface="Helvetica"/>
            </a:endParaRPr>
          </a:p>
        </p:txBody>
      </p:sp>
    </p:spTree>
    <p:extLst>
      <p:ext uri="{BB962C8B-B14F-4D97-AF65-F5344CB8AC3E}">
        <p14:creationId xmlns:p14="http://schemas.microsoft.com/office/powerpoint/2010/main" val="240742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0303" y="500711"/>
            <a:ext cx="8112267" cy="5632311"/>
          </a:xfrm>
          <a:prstGeom prst="rect">
            <a:avLst/>
          </a:prstGeom>
          <a:noFill/>
        </p:spPr>
        <p:txBody>
          <a:bodyPr wrap="none" rtlCol="0">
            <a:spAutoFit/>
          </a:bodyPr>
          <a:lstStyle/>
          <a:p>
            <a:r>
              <a:rPr lang="en-US" sz="4000" dirty="0">
                <a:latin typeface="Helvetica"/>
                <a:cs typeface="Helvetica"/>
              </a:rPr>
              <a:t>b</a:t>
            </a:r>
            <a:r>
              <a:rPr lang="en-US" sz="4000" dirty="0" smtClean="0">
                <a:latin typeface="Helvetica"/>
                <a:cs typeface="Helvetica"/>
              </a:rPr>
              <a:t>ecause I was found blameless</a:t>
            </a:r>
          </a:p>
          <a:p>
            <a:r>
              <a:rPr lang="en-US" sz="4000" dirty="0">
                <a:latin typeface="Helvetica"/>
                <a:cs typeface="Helvetica"/>
              </a:rPr>
              <a:t>b</a:t>
            </a:r>
            <a:r>
              <a:rPr lang="en-US" sz="4000" dirty="0" smtClean="0">
                <a:latin typeface="Helvetica"/>
                <a:cs typeface="Helvetica"/>
              </a:rPr>
              <a:t>efore him; and also before </a:t>
            </a:r>
          </a:p>
          <a:p>
            <a:r>
              <a:rPr lang="en-US" sz="4000" dirty="0">
                <a:latin typeface="Helvetica"/>
                <a:cs typeface="Helvetica"/>
              </a:rPr>
              <a:t>y</a:t>
            </a:r>
            <a:r>
              <a:rPr lang="en-US" sz="4000" dirty="0" smtClean="0">
                <a:latin typeface="Helvetica"/>
                <a:cs typeface="Helvetica"/>
              </a:rPr>
              <a:t>ou, O king, I have done no </a:t>
            </a:r>
          </a:p>
          <a:p>
            <a:r>
              <a:rPr lang="en-US" sz="4000" dirty="0">
                <a:latin typeface="Helvetica"/>
                <a:cs typeface="Helvetica"/>
              </a:rPr>
              <a:t>w</a:t>
            </a:r>
            <a:r>
              <a:rPr lang="en-US" sz="4000" dirty="0" smtClean="0">
                <a:latin typeface="Helvetica"/>
                <a:cs typeface="Helvetica"/>
              </a:rPr>
              <a:t>rong.’  Then the king was</a:t>
            </a:r>
          </a:p>
          <a:p>
            <a:r>
              <a:rPr lang="en-US" sz="4000" dirty="0">
                <a:latin typeface="Helvetica"/>
                <a:cs typeface="Helvetica"/>
              </a:rPr>
              <a:t>e</a:t>
            </a:r>
            <a:r>
              <a:rPr lang="en-US" sz="4000" dirty="0" smtClean="0">
                <a:latin typeface="Helvetica"/>
                <a:cs typeface="Helvetica"/>
              </a:rPr>
              <a:t>xceedingly glad, and commanded</a:t>
            </a:r>
          </a:p>
          <a:p>
            <a:r>
              <a:rPr lang="en-US" sz="4000" dirty="0">
                <a:latin typeface="Helvetica"/>
                <a:cs typeface="Helvetica"/>
              </a:rPr>
              <a:t>t</a:t>
            </a:r>
            <a:r>
              <a:rPr lang="en-US" sz="4000" dirty="0" smtClean="0">
                <a:latin typeface="Helvetica"/>
                <a:cs typeface="Helvetica"/>
              </a:rPr>
              <a:t>hat Daniel be taken up out of the</a:t>
            </a:r>
          </a:p>
          <a:p>
            <a:r>
              <a:rPr lang="en-US" sz="4000" dirty="0">
                <a:latin typeface="Helvetica"/>
                <a:cs typeface="Helvetica"/>
              </a:rPr>
              <a:t>d</a:t>
            </a:r>
            <a:r>
              <a:rPr lang="en-US" sz="4000" dirty="0" smtClean="0">
                <a:latin typeface="Helvetica"/>
                <a:cs typeface="Helvetica"/>
              </a:rPr>
              <a:t>en, and no kind of hurt was </a:t>
            </a:r>
          </a:p>
          <a:p>
            <a:r>
              <a:rPr lang="en-US" sz="4000" dirty="0">
                <a:latin typeface="Helvetica"/>
                <a:cs typeface="Helvetica"/>
              </a:rPr>
              <a:t>f</a:t>
            </a:r>
            <a:r>
              <a:rPr lang="en-US" sz="4000" dirty="0" smtClean="0">
                <a:latin typeface="Helvetica"/>
                <a:cs typeface="Helvetica"/>
              </a:rPr>
              <a:t>ound upon him, because he had</a:t>
            </a:r>
          </a:p>
          <a:p>
            <a:r>
              <a:rPr lang="en-US" sz="4000" dirty="0">
                <a:latin typeface="Helvetica"/>
                <a:cs typeface="Helvetica"/>
              </a:rPr>
              <a:t>t</a:t>
            </a:r>
            <a:r>
              <a:rPr lang="en-US" sz="4000" dirty="0" smtClean="0">
                <a:latin typeface="Helvetica"/>
                <a:cs typeface="Helvetica"/>
              </a:rPr>
              <a:t>rusted in his God.”</a:t>
            </a:r>
          </a:p>
        </p:txBody>
      </p:sp>
    </p:spTree>
    <p:extLst>
      <p:ext uri="{BB962C8B-B14F-4D97-AF65-F5344CB8AC3E}">
        <p14:creationId xmlns:p14="http://schemas.microsoft.com/office/powerpoint/2010/main" val="23138901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7129" y="937745"/>
            <a:ext cx="7474071" cy="707886"/>
          </a:xfrm>
          <a:prstGeom prst="rect">
            <a:avLst/>
          </a:prstGeom>
          <a:noFill/>
        </p:spPr>
        <p:txBody>
          <a:bodyPr wrap="none" rtlCol="0">
            <a:spAutoFit/>
          </a:bodyPr>
          <a:lstStyle/>
          <a:p>
            <a:r>
              <a:rPr lang="en-US" sz="4000" dirty="0" smtClean="0">
                <a:latin typeface="Helvetica"/>
                <a:cs typeface="Helvetica"/>
              </a:rPr>
              <a:t>II.  Daniel’s Dream in Chapter 7.</a:t>
            </a:r>
            <a:endParaRPr lang="en-US" sz="4000" dirty="0">
              <a:latin typeface="Helvetica"/>
              <a:cs typeface="Helvetica"/>
            </a:endParaRPr>
          </a:p>
        </p:txBody>
      </p:sp>
      <p:sp>
        <p:nvSpPr>
          <p:cNvPr id="3" name="TextBox 2"/>
          <p:cNvSpPr txBox="1"/>
          <p:nvPr/>
        </p:nvSpPr>
        <p:spPr>
          <a:xfrm>
            <a:off x="1531171" y="2077283"/>
            <a:ext cx="5057795" cy="1323439"/>
          </a:xfrm>
          <a:prstGeom prst="rect">
            <a:avLst/>
          </a:prstGeom>
          <a:noFill/>
        </p:spPr>
        <p:txBody>
          <a:bodyPr wrap="none" rtlCol="0">
            <a:spAutoFit/>
          </a:bodyPr>
          <a:lstStyle/>
          <a:p>
            <a:pPr marL="742950" indent="-742950">
              <a:buAutoNum type="alphaUcPeriod"/>
            </a:pPr>
            <a:r>
              <a:rPr lang="en-US" sz="4000" dirty="0" smtClean="0">
                <a:latin typeface="Helvetica"/>
                <a:cs typeface="Helvetica"/>
              </a:rPr>
              <a:t>Four great beasts:</a:t>
            </a:r>
          </a:p>
          <a:p>
            <a:r>
              <a:rPr lang="en-US" sz="4000" dirty="0" smtClean="0">
                <a:latin typeface="Helvetica"/>
                <a:cs typeface="Helvetica"/>
              </a:rPr>
              <a:t>     Daniel 7:2-7.</a:t>
            </a:r>
            <a:endParaRPr lang="en-US" sz="4000" dirty="0">
              <a:latin typeface="Helvetica"/>
              <a:cs typeface="Helvetica"/>
            </a:endParaRPr>
          </a:p>
        </p:txBody>
      </p:sp>
      <p:sp>
        <p:nvSpPr>
          <p:cNvPr id="4" name="TextBox 3"/>
          <p:cNvSpPr txBox="1"/>
          <p:nvPr/>
        </p:nvSpPr>
        <p:spPr>
          <a:xfrm>
            <a:off x="735912" y="3703498"/>
            <a:ext cx="8007320" cy="2554545"/>
          </a:xfrm>
          <a:prstGeom prst="rect">
            <a:avLst/>
          </a:prstGeom>
          <a:noFill/>
        </p:spPr>
        <p:txBody>
          <a:bodyPr wrap="none" rtlCol="0">
            <a:spAutoFit/>
          </a:bodyPr>
          <a:lstStyle/>
          <a:p>
            <a:r>
              <a:rPr lang="en-US" sz="4000" dirty="0" smtClean="0">
                <a:latin typeface="Helvetica"/>
                <a:cs typeface="Helvetica"/>
              </a:rPr>
              <a:t>“Daniel said, ‘I saw in my vision by</a:t>
            </a:r>
          </a:p>
          <a:p>
            <a:r>
              <a:rPr lang="en-US" sz="4000" dirty="0">
                <a:latin typeface="Helvetica"/>
                <a:cs typeface="Helvetica"/>
              </a:rPr>
              <a:t>n</a:t>
            </a:r>
            <a:r>
              <a:rPr lang="en-US" sz="4000" dirty="0" smtClean="0">
                <a:latin typeface="Helvetica"/>
                <a:cs typeface="Helvetica"/>
              </a:rPr>
              <a:t>ight, and behold, the four winds</a:t>
            </a:r>
          </a:p>
          <a:p>
            <a:r>
              <a:rPr lang="en-US" sz="4000" dirty="0">
                <a:latin typeface="Helvetica"/>
                <a:cs typeface="Helvetica"/>
              </a:rPr>
              <a:t>o</a:t>
            </a:r>
            <a:r>
              <a:rPr lang="en-US" sz="4000" dirty="0" smtClean="0">
                <a:latin typeface="Helvetica"/>
                <a:cs typeface="Helvetica"/>
              </a:rPr>
              <a:t>f heaven were stirring up the </a:t>
            </a:r>
          </a:p>
          <a:p>
            <a:r>
              <a:rPr lang="en-US" sz="4000" dirty="0">
                <a:latin typeface="Helvetica"/>
                <a:cs typeface="Helvetica"/>
              </a:rPr>
              <a:t>g</a:t>
            </a:r>
            <a:r>
              <a:rPr lang="en-US" sz="4000" dirty="0" smtClean="0">
                <a:latin typeface="Helvetica"/>
                <a:cs typeface="Helvetica"/>
              </a:rPr>
              <a:t>reat sea.  And four great beasts</a:t>
            </a:r>
            <a:endParaRPr lang="en-US" sz="4000" dirty="0">
              <a:latin typeface="Helvetica"/>
              <a:cs typeface="Helvetica"/>
            </a:endParaRPr>
          </a:p>
        </p:txBody>
      </p:sp>
    </p:spTree>
    <p:extLst>
      <p:ext uri="{BB962C8B-B14F-4D97-AF65-F5344CB8AC3E}">
        <p14:creationId xmlns:p14="http://schemas.microsoft.com/office/powerpoint/2010/main" val="41059108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564" y="462937"/>
            <a:ext cx="7837001" cy="5632311"/>
          </a:xfrm>
          <a:prstGeom prst="rect">
            <a:avLst/>
          </a:prstGeom>
          <a:noFill/>
        </p:spPr>
        <p:txBody>
          <a:bodyPr wrap="none" rtlCol="0">
            <a:spAutoFit/>
          </a:bodyPr>
          <a:lstStyle/>
          <a:p>
            <a:r>
              <a:rPr lang="en-US" sz="4000" dirty="0">
                <a:latin typeface="Helvetica"/>
                <a:cs typeface="Helvetica"/>
              </a:rPr>
              <a:t>c</a:t>
            </a:r>
            <a:r>
              <a:rPr lang="en-US" sz="4000" dirty="0" smtClean="0">
                <a:latin typeface="Helvetica"/>
                <a:cs typeface="Helvetica"/>
              </a:rPr>
              <a:t>ame up out of the sea, different</a:t>
            </a:r>
          </a:p>
          <a:p>
            <a:r>
              <a:rPr lang="en-US" sz="4000" dirty="0">
                <a:latin typeface="Helvetica"/>
                <a:cs typeface="Helvetica"/>
              </a:rPr>
              <a:t>f</a:t>
            </a:r>
            <a:r>
              <a:rPr lang="en-US" sz="4000" dirty="0" smtClean="0">
                <a:latin typeface="Helvetica"/>
                <a:cs typeface="Helvetica"/>
              </a:rPr>
              <a:t>rom one another.  The first was</a:t>
            </a:r>
          </a:p>
          <a:p>
            <a:r>
              <a:rPr lang="en-US" sz="4000" dirty="0">
                <a:latin typeface="Helvetica"/>
                <a:cs typeface="Helvetica"/>
              </a:rPr>
              <a:t>l</a:t>
            </a:r>
            <a:r>
              <a:rPr lang="en-US" sz="4000" dirty="0" smtClean="0">
                <a:latin typeface="Helvetica"/>
                <a:cs typeface="Helvetica"/>
              </a:rPr>
              <a:t>ike a lion and had eagles’ wings.</a:t>
            </a:r>
          </a:p>
          <a:p>
            <a:r>
              <a:rPr lang="en-US" sz="4000" dirty="0" smtClean="0">
                <a:latin typeface="Helvetica"/>
                <a:cs typeface="Helvetica"/>
              </a:rPr>
              <a:t>Then as I looked its wings were</a:t>
            </a:r>
          </a:p>
          <a:p>
            <a:r>
              <a:rPr lang="en-US" sz="4000" dirty="0">
                <a:latin typeface="Helvetica"/>
                <a:cs typeface="Helvetica"/>
              </a:rPr>
              <a:t>p</a:t>
            </a:r>
            <a:r>
              <a:rPr lang="en-US" sz="4000" dirty="0" smtClean="0">
                <a:latin typeface="Helvetica"/>
                <a:cs typeface="Helvetica"/>
              </a:rPr>
              <a:t>lucked off, and it was lifted up</a:t>
            </a:r>
          </a:p>
          <a:p>
            <a:r>
              <a:rPr lang="en-US" sz="4000" dirty="0">
                <a:latin typeface="Helvetica"/>
                <a:cs typeface="Helvetica"/>
              </a:rPr>
              <a:t>f</a:t>
            </a:r>
            <a:r>
              <a:rPr lang="en-US" sz="4000" dirty="0" smtClean="0">
                <a:latin typeface="Helvetica"/>
                <a:cs typeface="Helvetica"/>
              </a:rPr>
              <a:t>rom the ground and made to </a:t>
            </a:r>
          </a:p>
          <a:p>
            <a:r>
              <a:rPr lang="en-US" sz="4000" dirty="0">
                <a:latin typeface="Helvetica"/>
                <a:cs typeface="Helvetica"/>
              </a:rPr>
              <a:t>s</a:t>
            </a:r>
            <a:r>
              <a:rPr lang="en-US" sz="4000" dirty="0" smtClean="0">
                <a:latin typeface="Helvetica"/>
                <a:cs typeface="Helvetica"/>
              </a:rPr>
              <a:t>tand upon two feet like a man;</a:t>
            </a:r>
          </a:p>
          <a:p>
            <a:r>
              <a:rPr lang="en-US" sz="4000" dirty="0">
                <a:latin typeface="Helvetica"/>
                <a:cs typeface="Helvetica"/>
              </a:rPr>
              <a:t>a</a:t>
            </a:r>
            <a:r>
              <a:rPr lang="en-US" sz="4000" dirty="0" smtClean="0">
                <a:latin typeface="Helvetica"/>
                <a:cs typeface="Helvetica"/>
              </a:rPr>
              <a:t>nd the mind of a man was given</a:t>
            </a:r>
          </a:p>
          <a:p>
            <a:r>
              <a:rPr lang="en-US" sz="4000" dirty="0">
                <a:latin typeface="Helvetica"/>
                <a:cs typeface="Helvetica"/>
              </a:rPr>
              <a:t>t</a:t>
            </a:r>
            <a:r>
              <a:rPr lang="en-US" sz="4000" dirty="0" smtClean="0">
                <a:latin typeface="Helvetica"/>
                <a:cs typeface="Helvetica"/>
              </a:rPr>
              <a:t>o it.  And behold, another beast,</a:t>
            </a:r>
            <a:endParaRPr lang="en-US" sz="4000" dirty="0">
              <a:latin typeface="Helvetica"/>
              <a:cs typeface="Helvetica"/>
            </a:endParaRPr>
          </a:p>
        </p:txBody>
      </p:sp>
    </p:spTree>
    <p:extLst>
      <p:ext uri="{BB962C8B-B14F-4D97-AF65-F5344CB8AC3E}">
        <p14:creationId xmlns:p14="http://schemas.microsoft.com/office/powerpoint/2010/main" val="12108780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7129" y="498547"/>
            <a:ext cx="7655912" cy="5632311"/>
          </a:xfrm>
          <a:prstGeom prst="rect">
            <a:avLst/>
          </a:prstGeom>
          <a:noFill/>
        </p:spPr>
        <p:txBody>
          <a:bodyPr wrap="none" rtlCol="0">
            <a:spAutoFit/>
          </a:bodyPr>
          <a:lstStyle/>
          <a:p>
            <a:r>
              <a:rPr lang="en-US" sz="4000" dirty="0">
                <a:latin typeface="Helvetica"/>
                <a:cs typeface="Helvetica"/>
              </a:rPr>
              <a:t>a</a:t>
            </a:r>
            <a:r>
              <a:rPr lang="en-US" sz="4000" dirty="0" smtClean="0">
                <a:latin typeface="Helvetica"/>
                <a:cs typeface="Helvetica"/>
              </a:rPr>
              <a:t> second one, like a bear.  It was</a:t>
            </a:r>
          </a:p>
          <a:p>
            <a:r>
              <a:rPr lang="en-US" sz="4000" dirty="0">
                <a:latin typeface="Helvetica"/>
                <a:cs typeface="Helvetica"/>
              </a:rPr>
              <a:t>r</a:t>
            </a:r>
            <a:r>
              <a:rPr lang="en-US" sz="4000" dirty="0" smtClean="0">
                <a:latin typeface="Helvetica"/>
                <a:cs typeface="Helvetica"/>
              </a:rPr>
              <a:t>aised up on one side; it had</a:t>
            </a:r>
          </a:p>
          <a:p>
            <a:r>
              <a:rPr lang="en-US" sz="4000" dirty="0">
                <a:latin typeface="Helvetica"/>
                <a:cs typeface="Helvetica"/>
              </a:rPr>
              <a:t>t</a:t>
            </a:r>
            <a:r>
              <a:rPr lang="en-US" sz="4000" dirty="0" smtClean="0">
                <a:latin typeface="Helvetica"/>
                <a:cs typeface="Helvetica"/>
              </a:rPr>
              <a:t>hree ribs in its mouth between</a:t>
            </a:r>
          </a:p>
          <a:p>
            <a:r>
              <a:rPr lang="en-US" sz="4000" dirty="0">
                <a:latin typeface="Helvetica"/>
                <a:cs typeface="Helvetica"/>
              </a:rPr>
              <a:t>i</a:t>
            </a:r>
            <a:r>
              <a:rPr lang="en-US" sz="4000" dirty="0" smtClean="0">
                <a:latin typeface="Helvetica"/>
                <a:cs typeface="Helvetica"/>
              </a:rPr>
              <a:t>ts teeth; and it was told, ‘Arise,</a:t>
            </a:r>
          </a:p>
          <a:p>
            <a:r>
              <a:rPr lang="en-US" sz="4000" dirty="0">
                <a:latin typeface="Helvetica"/>
                <a:cs typeface="Helvetica"/>
              </a:rPr>
              <a:t>d</a:t>
            </a:r>
            <a:r>
              <a:rPr lang="en-US" sz="4000" dirty="0" smtClean="0">
                <a:latin typeface="Helvetica"/>
                <a:cs typeface="Helvetica"/>
              </a:rPr>
              <a:t>evour much flesh.’  After this I</a:t>
            </a:r>
          </a:p>
          <a:p>
            <a:r>
              <a:rPr lang="en-US" sz="4000" dirty="0">
                <a:latin typeface="Helvetica"/>
                <a:cs typeface="Helvetica"/>
              </a:rPr>
              <a:t>l</a:t>
            </a:r>
            <a:r>
              <a:rPr lang="en-US" sz="4000" dirty="0" smtClean="0">
                <a:latin typeface="Helvetica"/>
                <a:cs typeface="Helvetica"/>
              </a:rPr>
              <a:t>ooked, and lo, another, like a</a:t>
            </a:r>
          </a:p>
          <a:p>
            <a:r>
              <a:rPr lang="en-US" sz="4000" dirty="0">
                <a:latin typeface="Helvetica"/>
                <a:cs typeface="Helvetica"/>
              </a:rPr>
              <a:t>l</a:t>
            </a:r>
            <a:r>
              <a:rPr lang="en-US" sz="4000" dirty="0" smtClean="0">
                <a:latin typeface="Helvetica"/>
                <a:cs typeface="Helvetica"/>
              </a:rPr>
              <a:t>eopard, with four wings of a</a:t>
            </a:r>
          </a:p>
          <a:p>
            <a:r>
              <a:rPr lang="en-US" sz="4000" dirty="0">
                <a:latin typeface="Helvetica"/>
                <a:cs typeface="Helvetica"/>
              </a:rPr>
              <a:t>b</a:t>
            </a:r>
            <a:r>
              <a:rPr lang="en-US" sz="4000" dirty="0" smtClean="0">
                <a:latin typeface="Helvetica"/>
                <a:cs typeface="Helvetica"/>
              </a:rPr>
              <a:t>ird on its back; and the beast</a:t>
            </a:r>
          </a:p>
          <a:p>
            <a:r>
              <a:rPr lang="en-US" sz="4000" dirty="0">
                <a:latin typeface="Helvetica"/>
                <a:cs typeface="Helvetica"/>
              </a:rPr>
              <a:t>h</a:t>
            </a:r>
            <a:r>
              <a:rPr lang="en-US" sz="4000" dirty="0" smtClean="0">
                <a:latin typeface="Helvetica"/>
                <a:cs typeface="Helvetica"/>
              </a:rPr>
              <a:t>ad four heads; and dominion </a:t>
            </a:r>
            <a:endParaRPr lang="en-US" sz="4000" dirty="0">
              <a:latin typeface="Helvetica"/>
              <a:cs typeface="Helvetica"/>
            </a:endParaRPr>
          </a:p>
        </p:txBody>
      </p:sp>
    </p:spTree>
    <p:extLst>
      <p:ext uri="{BB962C8B-B14F-4D97-AF65-F5344CB8AC3E}">
        <p14:creationId xmlns:p14="http://schemas.microsoft.com/office/powerpoint/2010/main" val="111945144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0216" y="819043"/>
            <a:ext cx="7834998" cy="5016758"/>
          </a:xfrm>
          <a:prstGeom prst="rect">
            <a:avLst/>
          </a:prstGeom>
          <a:noFill/>
        </p:spPr>
        <p:txBody>
          <a:bodyPr wrap="none" rtlCol="0">
            <a:spAutoFit/>
          </a:bodyPr>
          <a:lstStyle/>
          <a:p>
            <a:r>
              <a:rPr lang="en-US" sz="4000" dirty="0">
                <a:latin typeface="Helvetica"/>
                <a:cs typeface="Helvetica"/>
              </a:rPr>
              <a:t>w</a:t>
            </a:r>
            <a:r>
              <a:rPr lang="en-US" sz="4000" dirty="0" smtClean="0">
                <a:latin typeface="Helvetica"/>
                <a:cs typeface="Helvetica"/>
              </a:rPr>
              <a:t>as given to it.  After this I saw in</a:t>
            </a:r>
          </a:p>
          <a:p>
            <a:r>
              <a:rPr lang="en-US" sz="4000" dirty="0">
                <a:latin typeface="Helvetica"/>
                <a:cs typeface="Helvetica"/>
              </a:rPr>
              <a:t>t</a:t>
            </a:r>
            <a:r>
              <a:rPr lang="en-US" sz="4000" dirty="0" smtClean="0">
                <a:latin typeface="Helvetica"/>
                <a:cs typeface="Helvetica"/>
              </a:rPr>
              <a:t>he night visions, and behold, a</a:t>
            </a:r>
          </a:p>
          <a:p>
            <a:r>
              <a:rPr lang="en-US" sz="4000" dirty="0">
                <a:latin typeface="Helvetica"/>
                <a:cs typeface="Helvetica"/>
              </a:rPr>
              <a:t>f</a:t>
            </a:r>
            <a:r>
              <a:rPr lang="en-US" sz="4000" dirty="0" smtClean="0">
                <a:latin typeface="Helvetica"/>
                <a:cs typeface="Helvetica"/>
              </a:rPr>
              <a:t>ourth beast, terrible and</a:t>
            </a:r>
          </a:p>
          <a:p>
            <a:r>
              <a:rPr lang="en-US" sz="4000" dirty="0">
                <a:latin typeface="Helvetica"/>
                <a:cs typeface="Helvetica"/>
              </a:rPr>
              <a:t>d</a:t>
            </a:r>
            <a:r>
              <a:rPr lang="en-US" sz="4000" dirty="0" smtClean="0">
                <a:latin typeface="Helvetica"/>
                <a:cs typeface="Helvetica"/>
              </a:rPr>
              <a:t>readful and exceedingly strong;</a:t>
            </a:r>
          </a:p>
          <a:p>
            <a:r>
              <a:rPr lang="en-US" sz="4000" dirty="0">
                <a:latin typeface="Helvetica"/>
                <a:cs typeface="Helvetica"/>
              </a:rPr>
              <a:t>a</a:t>
            </a:r>
            <a:r>
              <a:rPr lang="en-US" sz="4000" dirty="0" smtClean="0">
                <a:latin typeface="Helvetica"/>
                <a:cs typeface="Helvetica"/>
              </a:rPr>
              <a:t>nd it had great iron teeth; it</a:t>
            </a:r>
          </a:p>
          <a:p>
            <a:r>
              <a:rPr lang="en-US" sz="4000" dirty="0">
                <a:latin typeface="Helvetica"/>
                <a:cs typeface="Helvetica"/>
              </a:rPr>
              <a:t>d</a:t>
            </a:r>
            <a:r>
              <a:rPr lang="en-US" sz="4000" dirty="0" smtClean="0">
                <a:latin typeface="Helvetica"/>
                <a:cs typeface="Helvetica"/>
              </a:rPr>
              <a:t>evoured and broke in pieces,</a:t>
            </a:r>
          </a:p>
          <a:p>
            <a:r>
              <a:rPr lang="en-US" sz="4000" dirty="0">
                <a:latin typeface="Helvetica"/>
                <a:cs typeface="Helvetica"/>
              </a:rPr>
              <a:t>a</a:t>
            </a:r>
            <a:r>
              <a:rPr lang="en-US" sz="4000" dirty="0" smtClean="0">
                <a:latin typeface="Helvetica"/>
                <a:cs typeface="Helvetica"/>
              </a:rPr>
              <a:t>nd stamped the residue with its</a:t>
            </a:r>
          </a:p>
          <a:p>
            <a:r>
              <a:rPr lang="en-US" sz="4000" dirty="0">
                <a:latin typeface="Helvetica"/>
                <a:cs typeface="Helvetica"/>
              </a:rPr>
              <a:t>f</a:t>
            </a:r>
            <a:r>
              <a:rPr lang="en-US" sz="4000" dirty="0" smtClean="0">
                <a:latin typeface="Helvetica"/>
                <a:cs typeface="Helvetica"/>
              </a:rPr>
              <a:t>eet.  It was different from all the</a:t>
            </a:r>
            <a:endParaRPr lang="en-US" sz="4000" dirty="0">
              <a:latin typeface="Helvetica"/>
              <a:cs typeface="Helvetica"/>
            </a:endParaRPr>
          </a:p>
        </p:txBody>
      </p:sp>
    </p:spTree>
    <p:extLst>
      <p:ext uri="{BB962C8B-B14F-4D97-AF65-F5344CB8AC3E}">
        <p14:creationId xmlns:p14="http://schemas.microsoft.com/office/powerpoint/2010/main" val="22999053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8018" y="669637"/>
            <a:ext cx="8229600" cy="4572000"/>
          </a:xfrm>
        </p:spPr>
        <p:txBody>
          <a:bodyPr>
            <a:normAutofit/>
          </a:bodyPr>
          <a:lstStyle/>
          <a:p>
            <a:pPr marL="0" indent="0">
              <a:buNone/>
            </a:pPr>
            <a:r>
              <a:rPr lang="en-US" sz="4000" dirty="0" smtClean="0">
                <a:latin typeface="Helvetica"/>
                <a:cs typeface="Helvetica"/>
              </a:rPr>
              <a:t>Introduction.</a:t>
            </a:r>
          </a:p>
          <a:p>
            <a:pPr marL="0" indent="0">
              <a:buNone/>
            </a:pPr>
            <a:endParaRPr lang="en-US" sz="4000" dirty="0" smtClean="0">
              <a:latin typeface="Helvetica"/>
              <a:cs typeface="Helvetica"/>
            </a:endParaRPr>
          </a:p>
          <a:p>
            <a:pPr marL="0" indent="0">
              <a:buNone/>
            </a:pPr>
            <a:r>
              <a:rPr lang="en-US" sz="4000" dirty="0" smtClean="0">
                <a:latin typeface="Helvetica"/>
                <a:cs typeface="Helvetica"/>
              </a:rPr>
              <a:t>A.  Story listening.</a:t>
            </a:r>
            <a:endParaRPr lang="en-US" sz="4000" dirty="0">
              <a:latin typeface="Helvetica"/>
              <a:cs typeface="Helvetica"/>
            </a:endParaRPr>
          </a:p>
        </p:txBody>
      </p:sp>
      <p:sp>
        <p:nvSpPr>
          <p:cNvPr id="3" name="Title 2"/>
          <p:cNvSpPr>
            <a:spLocks noGrp="1"/>
          </p:cNvSpPr>
          <p:nvPr>
            <p:ph type="title"/>
          </p:nvPr>
        </p:nvSpPr>
        <p:spPr>
          <a:xfrm>
            <a:off x="538018" y="-1066800"/>
            <a:ext cx="8229600" cy="1219200"/>
          </a:xfrm>
        </p:spPr>
        <p:txBody>
          <a:bodyPr/>
          <a:lstStyle/>
          <a:p>
            <a:endParaRPr lang="en-US"/>
          </a:p>
        </p:txBody>
      </p:sp>
      <p:sp>
        <p:nvSpPr>
          <p:cNvPr id="4" name="TextBox 3"/>
          <p:cNvSpPr txBox="1"/>
          <p:nvPr/>
        </p:nvSpPr>
        <p:spPr>
          <a:xfrm>
            <a:off x="538018" y="3879274"/>
            <a:ext cx="5393674" cy="707886"/>
          </a:xfrm>
          <a:prstGeom prst="rect">
            <a:avLst/>
          </a:prstGeom>
          <a:noFill/>
        </p:spPr>
        <p:txBody>
          <a:bodyPr wrap="none" rtlCol="0">
            <a:spAutoFit/>
          </a:bodyPr>
          <a:lstStyle/>
          <a:p>
            <a:r>
              <a:rPr lang="en-US" sz="4000" dirty="0" smtClean="0">
                <a:latin typeface="Helvetica"/>
                <a:cs typeface="Helvetica"/>
              </a:rPr>
              <a:t>B.  The book of Daniel.</a:t>
            </a:r>
            <a:endParaRPr lang="en-US" sz="4000" dirty="0">
              <a:latin typeface="Helvetica"/>
              <a:cs typeface="Helvetica"/>
            </a:endParaRPr>
          </a:p>
        </p:txBody>
      </p:sp>
    </p:spTree>
    <p:extLst>
      <p:ext uri="{BB962C8B-B14F-4D97-AF65-F5344CB8AC3E}">
        <p14:creationId xmlns:p14="http://schemas.microsoft.com/office/powerpoint/2010/main" val="2193218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0781" y="1828009"/>
            <a:ext cx="7085343" cy="1323439"/>
          </a:xfrm>
          <a:prstGeom prst="rect">
            <a:avLst/>
          </a:prstGeom>
          <a:noFill/>
        </p:spPr>
        <p:txBody>
          <a:bodyPr wrap="none" rtlCol="0">
            <a:spAutoFit/>
          </a:bodyPr>
          <a:lstStyle/>
          <a:p>
            <a:r>
              <a:rPr lang="en-US" sz="4000" dirty="0">
                <a:latin typeface="Helvetica"/>
                <a:cs typeface="Helvetica"/>
              </a:rPr>
              <a:t>b</a:t>
            </a:r>
            <a:r>
              <a:rPr lang="en-US" sz="4000" dirty="0" smtClean="0">
                <a:latin typeface="Helvetica"/>
                <a:cs typeface="Helvetica"/>
              </a:rPr>
              <a:t>easts that were before it; and </a:t>
            </a:r>
          </a:p>
          <a:p>
            <a:r>
              <a:rPr lang="en-US" sz="4000" dirty="0">
                <a:latin typeface="Helvetica"/>
                <a:cs typeface="Helvetica"/>
              </a:rPr>
              <a:t>i</a:t>
            </a:r>
            <a:r>
              <a:rPr lang="en-US" sz="4000" dirty="0" smtClean="0">
                <a:latin typeface="Helvetica"/>
                <a:cs typeface="Helvetica"/>
              </a:rPr>
              <a:t>t had ten horns.”</a:t>
            </a:r>
            <a:endParaRPr lang="en-US" sz="4000" dirty="0">
              <a:latin typeface="Helvetica"/>
              <a:cs typeface="Helvetica"/>
            </a:endParaRPr>
          </a:p>
        </p:txBody>
      </p:sp>
    </p:spTree>
    <p:extLst>
      <p:ext uri="{BB962C8B-B14F-4D97-AF65-F5344CB8AC3E}">
        <p14:creationId xmlns:p14="http://schemas.microsoft.com/office/powerpoint/2010/main" val="6313269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7694" y="1127668"/>
            <a:ext cx="6263253" cy="1323439"/>
          </a:xfrm>
          <a:prstGeom prst="rect">
            <a:avLst/>
          </a:prstGeom>
          <a:noFill/>
        </p:spPr>
        <p:txBody>
          <a:bodyPr wrap="none" rtlCol="0">
            <a:spAutoFit/>
          </a:bodyPr>
          <a:lstStyle/>
          <a:p>
            <a:pPr marL="742950" indent="-742950">
              <a:buAutoNum type="arabicPeriod"/>
            </a:pPr>
            <a:r>
              <a:rPr lang="en-US" sz="4000" dirty="0" smtClean="0">
                <a:latin typeface="Helvetica"/>
                <a:cs typeface="Helvetica"/>
              </a:rPr>
              <a:t>Lion with eagles’ wings:</a:t>
            </a:r>
          </a:p>
          <a:p>
            <a:r>
              <a:rPr lang="en-US" sz="4000" dirty="0" smtClean="0">
                <a:latin typeface="Helvetica"/>
                <a:cs typeface="Helvetica"/>
              </a:rPr>
              <a:t>     ____________</a:t>
            </a:r>
            <a:endParaRPr lang="en-US" sz="4000" dirty="0">
              <a:latin typeface="Helvetica"/>
              <a:cs typeface="Helvetica"/>
            </a:endParaRPr>
          </a:p>
        </p:txBody>
      </p:sp>
      <p:sp>
        <p:nvSpPr>
          <p:cNvPr id="3" name="TextBox 2"/>
          <p:cNvSpPr txBox="1"/>
          <p:nvPr/>
        </p:nvSpPr>
        <p:spPr>
          <a:xfrm>
            <a:off x="2207735" y="1743221"/>
            <a:ext cx="2038388" cy="707886"/>
          </a:xfrm>
          <a:prstGeom prst="rect">
            <a:avLst/>
          </a:prstGeom>
          <a:noFill/>
        </p:spPr>
        <p:txBody>
          <a:bodyPr wrap="none" rtlCol="0">
            <a:spAutoFit/>
          </a:bodyPr>
          <a:lstStyle/>
          <a:p>
            <a:r>
              <a:rPr lang="en-US" sz="4000" dirty="0" smtClean="0">
                <a:latin typeface="Helvetica"/>
                <a:cs typeface="Helvetica"/>
              </a:rPr>
              <a:t>Babylon</a:t>
            </a:r>
            <a:endParaRPr lang="en-US" sz="4000" dirty="0">
              <a:latin typeface="Helvetica"/>
              <a:cs typeface="Helvetica"/>
            </a:endParaRPr>
          </a:p>
        </p:txBody>
      </p:sp>
      <p:sp>
        <p:nvSpPr>
          <p:cNvPr id="4" name="TextBox 3"/>
          <p:cNvSpPr txBox="1"/>
          <p:nvPr/>
        </p:nvSpPr>
        <p:spPr>
          <a:xfrm>
            <a:off x="937694" y="2777624"/>
            <a:ext cx="6519734"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Bear with three ribs in its</a:t>
            </a:r>
          </a:p>
          <a:p>
            <a:r>
              <a:rPr lang="en-US" sz="4000" dirty="0" smtClean="0">
                <a:latin typeface="Helvetica"/>
                <a:cs typeface="Helvetica"/>
              </a:rPr>
              <a:t>     mouth: _____________</a:t>
            </a:r>
            <a:endParaRPr lang="en-US" sz="4000" dirty="0">
              <a:latin typeface="Helvetica"/>
              <a:cs typeface="Helvetica"/>
            </a:endParaRPr>
          </a:p>
        </p:txBody>
      </p:sp>
      <p:sp>
        <p:nvSpPr>
          <p:cNvPr id="5" name="TextBox 4"/>
          <p:cNvSpPr txBox="1"/>
          <p:nvPr/>
        </p:nvSpPr>
        <p:spPr>
          <a:xfrm>
            <a:off x="3774515" y="3393177"/>
            <a:ext cx="3092613" cy="707886"/>
          </a:xfrm>
          <a:prstGeom prst="rect">
            <a:avLst/>
          </a:prstGeom>
          <a:noFill/>
        </p:spPr>
        <p:txBody>
          <a:bodyPr wrap="none" rtlCol="0">
            <a:spAutoFit/>
          </a:bodyPr>
          <a:lstStyle/>
          <a:p>
            <a:r>
              <a:rPr lang="en-US" sz="4000" dirty="0" err="1" smtClean="0">
                <a:latin typeface="Helvetica"/>
                <a:cs typeface="Helvetica"/>
              </a:rPr>
              <a:t>Medo</a:t>
            </a:r>
            <a:r>
              <a:rPr lang="en-US" sz="4000" dirty="0" smtClean="0">
                <a:latin typeface="Helvetica"/>
                <a:cs typeface="Helvetica"/>
              </a:rPr>
              <a:t>-Persia</a:t>
            </a:r>
            <a:endParaRPr lang="en-US" sz="4000" dirty="0">
              <a:latin typeface="Helvetica"/>
              <a:cs typeface="Helvetica"/>
            </a:endParaRPr>
          </a:p>
        </p:txBody>
      </p:sp>
      <p:sp>
        <p:nvSpPr>
          <p:cNvPr id="6" name="TextBox 5"/>
          <p:cNvSpPr txBox="1"/>
          <p:nvPr/>
        </p:nvSpPr>
        <p:spPr>
          <a:xfrm>
            <a:off x="937694" y="4285137"/>
            <a:ext cx="7264161" cy="1323439"/>
          </a:xfrm>
          <a:prstGeom prst="rect">
            <a:avLst/>
          </a:prstGeom>
          <a:noFill/>
        </p:spPr>
        <p:txBody>
          <a:bodyPr wrap="square" rtlCol="0">
            <a:spAutoFit/>
          </a:bodyPr>
          <a:lstStyle/>
          <a:p>
            <a:pPr marL="742950" indent="-742950">
              <a:buAutoNum type="arabicPeriod" startAt="3"/>
            </a:pPr>
            <a:r>
              <a:rPr lang="en-US" sz="4000" dirty="0" smtClean="0">
                <a:latin typeface="Helvetica"/>
                <a:cs typeface="Helvetica"/>
              </a:rPr>
              <a:t>Leopard with four wings and four heads: ________</a:t>
            </a:r>
            <a:endParaRPr lang="en-US" sz="4000" dirty="0">
              <a:latin typeface="Helvetica"/>
              <a:cs typeface="Helvetica"/>
            </a:endParaRPr>
          </a:p>
        </p:txBody>
      </p:sp>
      <p:sp>
        <p:nvSpPr>
          <p:cNvPr id="7" name="TextBox 6"/>
          <p:cNvSpPr txBox="1"/>
          <p:nvPr/>
        </p:nvSpPr>
        <p:spPr>
          <a:xfrm>
            <a:off x="5638033" y="4900690"/>
            <a:ext cx="1866817" cy="707886"/>
          </a:xfrm>
          <a:prstGeom prst="rect">
            <a:avLst/>
          </a:prstGeom>
          <a:noFill/>
        </p:spPr>
        <p:txBody>
          <a:bodyPr wrap="none" rtlCol="0">
            <a:spAutoFit/>
          </a:bodyPr>
          <a:lstStyle/>
          <a:p>
            <a:r>
              <a:rPr lang="en-US" sz="4000" dirty="0" smtClean="0">
                <a:latin typeface="Helvetica"/>
                <a:cs typeface="Helvetica"/>
              </a:rPr>
              <a:t>Greece</a:t>
            </a:r>
            <a:endParaRPr lang="en-US" sz="4000" dirty="0">
              <a:latin typeface="Helvetica"/>
              <a:cs typeface="Helvetica"/>
            </a:endParaRPr>
          </a:p>
        </p:txBody>
      </p:sp>
    </p:spTree>
    <p:extLst>
      <p:ext uri="{BB962C8B-B14F-4D97-AF65-F5344CB8AC3E}">
        <p14:creationId xmlns:p14="http://schemas.microsoft.com/office/powerpoint/2010/main" val="3609549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4607" y="1103927"/>
            <a:ext cx="7446269" cy="1323439"/>
          </a:xfrm>
          <a:prstGeom prst="rect">
            <a:avLst/>
          </a:prstGeom>
          <a:noFill/>
        </p:spPr>
        <p:txBody>
          <a:bodyPr wrap="none" rtlCol="0">
            <a:spAutoFit/>
          </a:bodyPr>
          <a:lstStyle/>
          <a:p>
            <a:r>
              <a:rPr lang="en-US" sz="4000" dirty="0" smtClean="0">
                <a:latin typeface="Helvetica"/>
                <a:cs typeface="Helvetica"/>
              </a:rPr>
              <a:t>4.  Terrible beast with ten horns:</a:t>
            </a:r>
          </a:p>
          <a:p>
            <a:r>
              <a:rPr lang="en-US" sz="4000" dirty="0">
                <a:latin typeface="Helvetica"/>
                <a:cs typeface="Helvetica"/>
              </a:rPr>
              <a:t> </a:t>
            </a:r>
            <a:r>
              <a:rPr lang="en-US" sz="4000" dirty="0" smtClean="0">
                <a:latin typeface="Helvetica"/>
                <a:cs typeface="Helvetica"/>
              </a:rPr>
              <a:t>    ______</a:t>
            </a:r>
            <a:endParaRPr lang="en-US" sz="4000" dirty="0">
              <a:latin typeface="Helvetica"/>
              <a:cs typeface="Helvetica"/>
            </a:endParaRPr>
          </a:p>
        </p:txBody>
      </p:sp>
      <p:sp>
        <p:nvSpPr>
          <p:cNvPr id="3" name="TextBox 2"/>
          <p:cNvSpPr txBox="1"/>
          <p:nvPr/>
        </p:nvSpPr>
        <p:spPr>
          <a:xfrm>
            <a:off x="1721084" y="1719480"/>
            <a:ext cx="1552979" cy="707886"/>
          </a:xfrm>
          <a:prstGeom prst="rect">
            <a:avLst/>
          </a:prstGeom>
          <a:noFill/>
        </p:spPr>
        <p:txBody>
          <a:bodyPr wrap="none" rtlCol="0">
            <a:spAutoFit/>
          </a:bodyPr>
          <a:lstStyle/>
          <a:p>
            <a:r>
              <a:rPr lang="en-US" sz="4000" dirty="0" smtClean="0">
                <a:latin typeface="Helvetica"/>
                <a:cs typeface="Helvetica"/>
              </a:rPr>
              <a:t>Rome</a:t>
            </a:r>
            <a:endParaRPr lang="en-US" sz="4000" dirty="0">
              <a:latin typeface="Helvetica"/>
              <a:cs typeface="Helvetica"/>
            </a:endParaRPr>
          </a:p>
        </p:txBody>
      </p:sp>
      <p:sp>
        <p:nvSpPr>
          <p:cNvPr id="4" name="TextBox 3"/>
          <p:cNvSpPr txBox="1"/>
          <p:nvPr/>
        </p:nvSpPr>
        <p:spPr>
          <a:xfrm>
            <a:off x="854607" y="2836975"/>
            <a:ext cx="8292605" cy="1323439"/>
          </a:xfrm>
          <a:prstGeom prst="rect">
            <a:avLst/>
          </a:prstGeom>
          <a:noFill/>
        </p:spPr>
        <p:txBody>
          <a:bodyPr wrap="none" rtlCol="0">
            <a:spAutoFit/>
          </a:bodyPr>
          <a:lstStyle/>
          <a:p>
            <a:r>
              <a:rPr lang="en-US" sz="4000" dirty="0" smtClean="0">
                <a:latin typeface="Helvetica"/>
                <a:cs typeface="Helvetica"/>
              </a:rPr>
              <a:t>5. Parallels King Nebuchadnezzar’s</a:t>
            </a:r>
          </a:p>
          <a:p>
            <a:r>
              <a:rPr lang="en-US" sz="4000" dirty="0">
                <a:latin typeface="Helvetica"/>
                <a:cs typeface="Helvetica"/>
              </a:rPr>
              <a:t> </a:t>
            </a:r>
            <a:r>
              <a:rPr lang="en-US" sz="4000" dirty="0" smtClean="0">
                <a:latin typeface="Helvetica"/>
                <a:cs typeface="Helvetica"/>
              </a:rPr>
              <a:t>   dream found in Daniel </a:t>
            </a:r>
            <a:r>
              <a:rPr lang="en-US" sz="4000" dirty="0" err="1" smtClean="0">
                <a:latin typeface="Helvetica"/>
                <a:cs typeface="Helvetica"/>
              </a:rPr>
              <a:t>ch.</a:t>
            </a:r>
            <a:r>
              <a:rPr lang="en-US" sz="4000" dirty="0" smtClean="0">
                <a:latin typeface="Helvetica"/>
                <a:cs typeface="Helvetica"/>
              </a:rPr>
              <a:t> 2.</a:t>
            </a:r>
            <a:endParaRPr lang="en-US" sz="4000" dirty="0">
              <a:latin typeface="Helvetica"/>
              <a:cs typeface="Helvetica"/>
            </a:endParaRPr>
          </a:p>
        </p:txBody>
      </p:sp>
      <p:sp>
        <p:nvSpPr>
          <p:cNvPr id="5" name="TextBox 4"/>
          <p:cNvSpPr txBox="1"/>
          <p:nvPr/>
        </p:nvSpPr>
        <p:spPr>
          <a:xfrm>
            <a:off x="854607" y="4500963"/>
            <a:ext cx="7788661" cy="1938992"/>
          </a:xfrm>
          <a:prstGeom prst="rect">
            <a:avLst/>
          </a:prstGeom>
          <a:noFill/>
        </p:spPr>
        <p:txBody>
          <a:bodyPr wrap="none" rtlCol="0">
            <a:spAutoFit/>
          </a:bodyPr>
          <a:lstStyle/>
          <a:p>
            <a:r>
              <a:rPr lang="en-US" sz="4000" dirty="0" smtClean="0">
                <a:latin typeface="Helvetica"/>
                <a:cs typeface="Helvetica"/>
              </a:rPr>
              <a:t>6.  Daniel’s dream focuses on the</a:t>
            </a:r>
          </a:p>
          <a:p>
            <a:r>
              <a:rPr lang="en-US" sz="4000" dirty="0">
                <a:latin typeface="Helvetica"/>
                <a:cs typeface="Helvetica"/>
              </a:rPr>
              <a:t> </a:t>
            </a:r>
            <a:r>
              <a:rPr lang="en-US" sz="4000" dirty="0" smtClean="0">
                <a:latin typeface="Helvetica"/>
                <a:cs typeface="Helvetica"/>
              </a:rPr>
              <a:t>    _________ by providing more</a:t>
            </a:r>
          </a:p>
          <a:p>
            <a:r>
              <a:rPr lang="en-US" sz="4000" dirty="0">
                <a:latin typeface="Helvetica"/>
                <a:cs typeface="Helvetica"/>
              </a:rPr>
              <a:t> </a:t>
            </a:r>
            <a:r>
              <a:rPr lang="en-US" sz="4000" dirty="0" smtClean="0">
                <a:latin typeface="Helvetica"/>
                <a:cs typeface="Helvetica"/>
              </a:rPr>
              <a:t>    ________. </a:t>
            </a:r>
            <a:endParaRPr lang="en-US" sz="4000" dirty="0">
              <a:latin typeface="Helvetica"/>
              <a:cs typeface="Helvetica"/>
            </a:endParaRPr>
          </a:p>
        </p:txBody>
      </p:sp>
      <p:sp>
        <p:nvSpPr>
          <p:cNvPr id="6" name="TextBox 5"/>
          <p:cNvSpPr txBox="1"/>
          <p:nvPr/>
        </p:nvSpPr>
        <p:spPr>
          <a:xfrm>
            <a:off x="1827910" y="5130083"/>
            <a:ext cx="2180405" cy="707886"/>
          </a:xfrm>
          <a:prstGeom prst="rect">
            <a:avLst/>
          </a:prstGeom>
          <a:noFill/>
        </p:spPr>
        <p:txBody>
          <a:bodyPr wrap="none" rtlCol="0">
            <a:spAutoFit/>
          </a:bodyPr>
          <a:lstStyle/>
          <a:p>
            <a:r>
              <a:rPr lang="en-US" sz="4000" dirty="0">
                <a:latin typeface="Helvetica"/>
                <a:cs typeface="Helvetica"/>
              </a:rPr>
              <a:t>e</a:t>
            </a:r>
            <a:r>
              <a:rPr lang="en-US" sz="4000" dirty="0" smtClean="0">
                <a:latin typeface="Helvetica"/>
                <a:cs typeface="Helvetica"/>
              </a:rPr>
              <a:t>nd-time</a:t>
            </a:r>
            <a:endParaRPr lang="en-US" sz="4000" dirty="0">
              <a:latin typeface="Helvetica"/>
              <a:cs typeface="Helvetica"/>
            </a:endParaRPr>
          </a:p>
        </p:txBody>
      </p:sp>
      <p:sp>
        <p:nvSpPr>
          <p:cNvPr id="7" name="TextBox 6"/>
          <p:cNvSpPr txBox="1"/>
          <p:nvPr/>
        </p:nvSpPr>
        <p:spPr>
          <a:xfrm>
            <a:off x="2041562" y="5711722"/>
            <a:ext cx="1667444" cy="707886"/>
          </a:xfrm>
          <a:prstGeom prst="rect">
            <a:avLst/>
          </a:prstGeom>
          <a:noFill/>
        </p:spPr>
        <p:txBody>
          <a:bodyPr wrap="none" rtlCol="0">
            <a:spAutoFit/>
          </a:bodyPr>
          <a:lstStyle/>
          <a:p>
            <a:r>
              <a:rPr lang="en-US" sz="4000" dirty="0" smtClean="0">
                <a:latin typeface="Helvetica"/>
                <a:cs typeface="Helvetica"/>
              </a:rPr>
              <a:t>details</a:t>
            </a:r>
            <a:endParaRPr lang="en-US" sz="4000" dirty="0">
              <a:latin typeface="Helvetica"/>
              <a:cs typeface="Helvetica"/>
            </a:endParaRPr>
          </a:p>
        </p:txBody>
      </p:sp>
    </p:spTree>
    <p:extLst>
      <p:ext uri="{BB962C8B-B14F-4D97-AF65-F5344CB8AC3E}">
        <p14:creationId xmlns:p14="http://schemas.microsoft.com/office/powerpoint/2010/main" val="1309610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8346" y="441359"/>
            <a:ext cx="6847898" cy="707886"/>
          </a:xfrm>
          <a:prstGeom prst="rect">
            <a:avLst/>
          </a:prstGeom>
          <a:noFill/>
        </p:spPr>
        <p:txBody>
          <a:bodyPr wrap="none" rtlCol="0">
            <a:spAutoFit/>
          </a:bodyPr>
          <a:lstStyle/>
          <a:p>
            <a:r>
              <a:rPr lang="en-US" sz="4000" dirty="0" smtClean="0">
                <a:latin typeface="Helvetica"/>
                <a:cs typeface="Helvetica"/>
              </a:rPr>
              <a:t>B.  The ten horns:  Daniel 7:8</a:t>
            </a:r>
            <a:endParaRPr lang="en-US" sz="4000" dirty="0">
              <a:latin typeface="Helvetica"/>
              <a:cs typeface="Helvetica"/>
            </a:endParaRPr>
          </a:p>
        </p:txBody>
      </p:sp>
      <p:sp>
        <p:nvSpPr>
          <p:cNvPr id="3" name="TextBox 2"/>
          <p:cNvSpPr txBox="1"/>
          <p:nvPr/>
        </p:nvSpPr>
        <p:spPr>
          <a:xfrm>
            <a:off x="474781" y="1317589"/>
            <a:ext cx="8511765" cy="5016758"/>
          </a:xfrm>
          <a:prstGeom prst="rect">
            <a:avLst/>
          </a:prstGeom>
          <a:noFill/>
        </p:spPr>
        <p:txBody>
          <a:bodyPr wrap="none" rtlCol="0">
            <a:spAutoFit/>
          </a:bodyPr>
          <a:lstStyle/>
          <a:p>
            <a:r>
              <a:rPr lang="en-US" sz="4000" dirty="0" smtClean="0">
                <a:latin typeface="Helvetica"/>
                <a:cs typeface="Helvetica"/>
              </a:rPr>
              <a:t>“I considered the horns, and </a:t>
            </a:r>
          </a:p>
          <a:p>
            <a:r>
              <a:rPr lang="en-US" sz="4000" dirty="0">
                <a:latin typeface="Helvetica"/>
                <a:cs typeface="Helvetica"/>
              </a:rPr>
              <a:t>b</a:t>
            </a:r>
            <a:r>
              <a:rPr lang="en-US" sz="4000" dirty="0" smtClean="0">
                <a:latin typeface="Helvetica"/>
                <a:cs typeface="Helvetica"/>
              </a:rPr>
              <a:t>ehold, there came up among them</a:t>
            </a:r>
          </a:p>
          <a:p>
            <a:r>
              <a:rPr lang="en-US" sz="4000" dirty="0">
                <a:latin typeface="Helvetica"/>
                <a:cs typeface="Helvetica"/>
              </a:rPr>
              <a:t>a</a:t>
            </a:r>
            <a:r>
              <a:rPr lang="en-US" sz="4000" dirty="0" smtClean="0">
                <a:latin typeface="Helvetica"/>
                <a:cs typeface="Helvetica"/>
              </a:rPr>
              <a:t>nother horn, a little one, before</a:t>
            </a:r>
          </a:p>
          <a:p>
            <a:r>
              <a:rPr lang="en-US" sz="4000" dirty="0">
                <a:latin typeface="Helvetica"/>
                <a:cs typeface="Helvetica"/>
              </a:rPr>
              <a:t>w</a:t>
            </a:r>
            <a:r>
              <a:rPr lang="en-US" sz="4000" dirty="0" smtClean="0">
                <a:latin typeface="Helvetica"/>
                <a:cs typeface="Helvetica"/>
              </a:rPr>
              <a:t>hich three of the first horns were</a:t>
            </a:r>
          </a:p>
          <a:p>
            <a:r>
              <a:rPr lang="en-US" sz="4000" dirty="0">
                <a:latin typeface="Helvetica"/>
                <a:cs typeface="Helvetica"/>
              </a:rPr>
              <a:t>p</a:t>
            </a:r>
            <a:r>
              <a:rPr lang="en-US" sz="4000" dirty="0" smtClean="0">
                <a:latin typeface="Helvetica"/>
                <a:cs typeface="Helvetica"/>
              </a:rPr>
              <a:t>lucked up by the roots; and behold,</a:t>
            </a:r>
          </a:p>
          <a:p>
            <a:r>
              <a:rPr lang="en-US" sz="4000" dirty="0">
                <a:latin typeface="Helvetica"/>
                <a:cs typeface="Helvetica"/>
              </a:rPr>
              <a:t>i</a:t>
            </a:r>
            <a:r>
              <a:rPr lang="en-US" sz="4000" dirty="0" smtClean="0">
                <a:latin typeface="Helvetica"/>
                <a:cs typeface="Helvetica"/>
              </a:rPr>
              <a:t>n this horn were eyes like the eyes</a:t>
            </a:r>
          </a:p>
          <a:p>
            <a:r>
              <a:rPr lang="en-US" sz="4000" dirty="0">
                <a:latin typeface="Helvetica"/>
                <a:cs typeface="Helvetica"/>
              </a:rPr>
              <a:t>o</a:t>
            </a:r>
            <a:r>
              <a:rPr lang="en-US" sz="4000" dirty="0" smtClean="0">
                <a:latin typeface="Helvetica"/>
                <a:cs typeface="Helvetica"/>
              </a:rPr>
              <a:t>f a man, and a mouth speaking</a:t>
            </a:r>
          </a:p>
          <a:p>
            <a:r>
              <a:rPr lang="en-US" sz="4000" dirty="0">
                <a:latin typeface="Helvetica"/>
                <a:cs typeface="Helvetica"/>
              </a:rPr>
              <a:t>g</a:t>
            </a:r>
            <a:r>
              <a:rPr lang="en-US" sz="4000" dirty="0" smtClean="0">
                <a:latin typeface="Helvetica"/>
                <a:cs typeface="Helvetica"/>
              </a:rPr>
              <a:t>reat things.”</a:t>
            </a:r>
            <a:endParaRPr lang="en-US" sz="4000" dirty="0">
              <a:latin typeface="Helvetica"/>
              <a:cs typeface="Helvetica"/>
            </a:endParaRPr>
          </a:p>
        </p:txBody>
      </p:sp>
    </p:spTree>
    <p:extLst>
      <p:ext uri="{BB962C8B-B14F-4D97-AF65-F5344CB8AC3E}">
        <p14:creationId xmlns:p14="http://schemas.microsoft.com/office/powerpoint/2010/main" val="20282515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7782" y="666893"/>
            <a:ext cx="7990789" cy="1323439"/>
          </a:xfrm>
          <a:prstGeom prst="rect">
            <a:avLst/>
          </a:prstGeom>
          <a:noFill/>
        </p:spPr>
        <p:txBody>
          <a:bodyPr wrap="none" rtlCol="0">
            <a:spAutoFit/>
          </a:bodyPr>
          <a:lstStyle/>
          <a:p>
            <a:r>
              <a:rPr lang="en-US" sz="4000" dirty="0" smtClean="0">
                <a:latin typeface="Helvetica"/>
                <a:cs typeface="Helvetica"/>
              </a:rPr>
              <a:t>1.  Ten horns: ________________</a:t>
            </a:r>
          </a:p>
          <a:p>
            <a:r>
              <a:rPr lang="en-US" sz="4000" dirty="0">
                <a:latin typeface="Helvetica"/>
                <a:cs typeface="Helvetica"/>
              </a:rPr>
              <a:t> </a:t>
            </a:r>
            <a:r>
              <a:rPr lang="en-US" sz="4000" dirty="0" smtClean="0">
                <a:latin typeface="Helvetica"/>
                <a:cs typeface="Helvetica"/>
              </a:rPr>
              <a:t>    __________</a:t>
            </a:r>
            <a:endParaRPr lang="en-US" sz="4000" dirty="0">
              <a:latin typeface="Helvetica"/>
              <a:cs typeface="Helvetica"/>
            </a:endParaRPr>
          </a:p>
        </p:txBody>
      </p:sp>
      <p:sp>
        <p:nvSpPr>
          <p:cNvPr id="3" name="TextBox 2"/>
          <p:cNvSpPr txBox="1"/>
          <p:nvPr/>
        </p:nvSpPr>
        <p:spPr>
          <a:xfrm>
            <a:off x="4213688" y="666893"/>
            <a:ext cx="4233250" cy="707886"/>
          </a:xfrm>
          <a:prstGeom prst="rect">
            <a:avLst/>
          </a:prstGeom>
          <a:noFill/>
        </p:spPr>
        <p:txBody>
          <a:bodyPr wrap="none" rtlCol="0">
            <a:spAutoFit/>
          </a:bodyPr>
          <a:lstStyle/>
          <a:p>
            <a:r>
              <a:rPr lang="en-US" sz="4000" dirty="0" smtClean="0">
                <a:latin typeface="Helvetica"/>
                <a:cs typeface="Helvetica"/>
              </a:rPr>
              <a:t>Divided kingdoms</a:t>
            </a:r>
            <a:endParaRPr lang="en-US" sz="4000" dirty="0">
              <a:latin typeface="Helvetica"/>
              <a:cs typeface="Helvetica"/>
            </a:endParaRPr>
          </a:p>
        </p:txBody>
      </p:sp>
      <p:sp>
        <p:nvSpPr>
          <p:cNvPr id="4" name="TextBox 3"/>
          <p:cNvSpPr txBox="1"/>
          <p:nvPr/>
        </p:nvSpPr>
        <p:spPr>
          <a:xfrm>
            <a:off x="1649866" y="1282446"/>
            <a:ext cx="2409083" cy="707886"/>
          </a:xfrm>
          <a:prstGeom prst="rect">
            <a:avLst/>
          </a:prstGeom>
          <a:noFill/>
        </p:spPr>
        <p:txBody>
          <a:bodyPr wrap="none" rtlCol="0">
            <a:spAutoFit/>
          </a:bodyPr>
          <a:lstStyle/>
          <a:p>
            <a:r>
              <a:rPr lang="en-US" sz="4000" dirty="0">
                <a:latin typeface="Helvetica"/>
                <a:cs typeface="Helvetica"/>
              </a:rPr>
              <a:t>o</a:t>
            </a:r>
            <a:r>
              <a:rPr lang="en-US" sz="4000" dirty="0" smtClean="0">
                <a:latin typeface="Helvetica"/>
                <a:cs typeface="Helvetica"/>
              </a:rPr>
              <a:t>f Europe</a:t>
            </a:r>
            <a:endParaRPr lang="en-US" sz="4000" dirty="0">
              <a:latin typeface="Helvetica"/>
              <a:cs typeface="Helvetica"/>
            </a:endParaRPr>
          </a:p>
        </p:txBody>
      </p:sp>
      <p:sp>
        <p:nvSpPr>
          <p:cNvPr id="5" name="TextBox 4"/>
          <p:cNvSpPr txBox="1"/>
          <p:nvPr/>
        </p:nvSpPr>
        <p:spPr>
          <a:xfrm>
            <a:off x="747782" y="2599572"/>
            <a:ext cx="7968848"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Another horn rises up, plucking</a:t>
            </a:r>
          </a:p>
          <a:p>
            <a:r>
              <a:rPr lang="en-US" sz="4000" dirty="0" smtClean="0">
                <a:latin typeface="Helvetica"/>
                <a:cs typeface="Helvetica"/>
              </a:rPr>
              <a:t>     up _____________.</a:t>
            </a:r>
            <a:endParaRPr lang="en-US" sz="4000" dirty="0">
              <a:latin typeface="Helvetica"/>
              <a:cs typeface="Helvetica"/>
            </a:endParaRPr>
          </a:p>
        </p:txBody>
      </p:sp>
      <p:sp>
        <p:nvSpPr>
          <p:cNvPr id="6" name="TextBox 5"/>
          <p:cNvSpPr txBox="1"/>
          <p:nvPr/>
        </p:nvSpPr>
        <p:spPr>
          <a:xfrm>
            <a:off x="2669185" y="3215125"/>
            <a:ext cx="2779527" cy="707886"/>
          </a:xfrm>
          <a:prstGeom prst="rect">
            <a:avLst/>
          </a:prstGeom>
          <a:noFill/>
        </p:spPr>
        <p:txBody>
          <a:bodyPr wrap="none" rtlCol="0">
            <a:spAutoFit/>
          </a:bodyPr>
          <a:lstStyle/>
          <a:p>
            <a:r>
              <a:rPr lang="en-US" sz="4000" dirty="0">
                <a:latin typeface="Helvetica"/>
                <a:cs typeface="Helvetica"/>
              </a:rPr>
              <a:t>t</a:t>
            </a:r>
            <a:r>
              <a:rPr lang="en-US" sz="4000" dirty="0" smtClean="0">
                <a:latin typeface="Helvetica"/>
                <a:cs typeface="Helvetica"/>
              </a:rPr>
              <a:t>hree horns</a:t>
            </a:r>
            <a:endParaRPr lang="en-US" sz="4000" dirty="0">
              <a:latin typeface="Helvetica"/>
              <a:cs typeface="Helvetica"/>
            </a:endParaRPr>
          </a:p>
        </p:txBody>
      </p:sp>
      <p:sp>
        <p:nvSpPr>
          <p:cNvPr id="7" name="TextBox 6"/>
          <p:cNvSpPr txBox="1"/>
          <p:nvPr/>
        </p:nvSpPr>
        <p:spPr>
          <a:xfrm>
            <a:off x="747782" y="4475060"/>
            <a:ext cx="8289449" cy="1323439"/>
          </a:xfrm>
          <a:prstGeom prst="rect">
            <a:avLst/>
          </a:prstGeom>
          <a:noFill/>
        </p:spPr>
        <p:txBody>
          <a:bodyPr wrap="none" rtlCol="0">
            <a:spAutoFit/>
          </a:bodyPr>
          <a:lstStyle/>
          <a:p>
            <a:pPr marL="742950" indent="-742950">
              <a:buAutoNum type="arabicPeriod" startAt="3"/>
            </a:pPr>
            <a:r>
              <a:rPr lang="en-US" sz="4000" dirty="0" smtClean="0">
                <a:latin typeface="Helvetica"/>
                <a:cs typeface="Helvetica"/>
              </a:rPr>
              <a:t>Horn has _____ like a man and</a:t>
            </a:r>
          </a:p>
          <a:p>
            <a:r>
              <a:rPr lang="en-US" sz="4000" dirty="0">
                <a:latin typeface="Helvetica"/>
                <a:cs typeface="Helvetica"/>
              </a:rPr>
              <a:t> </a:t>
            </a:r>
            <a:r>
              <a:rPr lang="en-US" sz="4000" dirty="0" smtClean="0">
                <a:latin typeface="Helvetica"/>
                <a:cs typeface="Helvetica"/>
              </a:rPr>
              <a:t>    a mouth speaking __________.</a:t>
            </a:r>
            <a:endParaRPr lang="en-US" sz="4000" dirty="0">
              <a:latin typeface="Helvetica"/>
              <a:cs typeface="Helvetica"/>
            </a:endParaRPr>
          </a:p>
        </p:txBody>
      </p:sp>
      <p:sp>
        <p:nvSpPr>
          <p:cNvPr id="8" name="TextBox 7"/>
          <p:cNvSpPr txBox="1"/>
          <p:nvPr/>
        </p:nvSpPr>
        <p:spPr>
          <a:xfrm>
            <a:off x="3869471" y="4475060"/>
            <a:ext cx="1268196" cy="707886"/>
          </a:xfrm>
          <a:prstGeom prst="rect">
            <a:avLst/>
          </a:prstGeom>
          <a:noFill/>
        </p:spPr>
        <p:txBody>
          <a:bodyPr wrap="none" rtlCol="0">
            <a:spAutoFit/>
          </a:bodyPr>
          <a:lstStyle/>
          <a:p>
            <a:r>
              <a:rPr lang="en-US" sz="4000" dirty="0" smtClean="0">
                <a:latin typeface="Helvetica"/>
                <a:cs typeface="Helvetica"/>
              </a:rPr>
              <a:t>eyes</a:t>
            </a:r>
            <a:endParaRPr lang="en-US" sz="4000" dirty="0">
              <a:latin typeface="Helvetica"/>
              <a:cs typeface="Helvetica"/>
            </a:endParaRPr>
          </a:p>
        </p:txBody>
      </p:sp>
      <p:sp>
        <p:nvSpPr>
          <p:cNvPr id="9" name="TextBox 8"/>
          <p:cNvSpPr txBox="1"/>
          <p:nvPr/>
        </p:nvSpPr>
        <p:spPr>
          <a:xfrm>
            <a:off x="5685511" y="5102483"/>
            <a:ext cx="2865187" cy="707886"/>
          </a:xfrm>
          <a:prstGeom prst="rect">
            <a:avLst/>
          </a:prstGeom>
          <a:noFill/>
        </p:spPr>
        <p:txBody>
          <a:bodyPr wrap="none" rtlCol="0">
            <a:spAutoFit/>
          </a:bodyPr>
          <a:lstStyle/>
          <a:p>
            <a:r>
              <a:rPr lang="en-US" sz="4000" dirty="0">
                <a:latin typeface="Helvetica"/>
                <a:cs typeface="Helvetica"/>
              </a:rPr>
              <a:t>g</a:t>
            </a:r>
            <a:r>
              <a:rPr lang="en-US" sz="4000" dirty="0" smtClean="0">
                <a:latin typeface="Helvetica"/>
                <a:cs typeface="Helvetica"/>
              </a:rPr>
              <a:t>reat things</a:t>
            </a:r>
            <a:endParaRPr lang="en-US" sz="4000" dirty="0">
              <a:latin typeface="Helvetica"/>
              <a:cs typeface="Helvetica"/>
            </a:endParaRPr>
          </a:p>
        </p:txBody>
      </p:sp>
    </p:spTree>
    <p:extLst>
      <p:ext uri="{BB962C8B-B14F-4D97-AF65-F5344CB8AC3E}">
        <p14:creationId xmlns:p14="http://schemas.microsoft.com/office/powerpoint/2010/main" val="2140764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8910" y="750454"/>
            <a:ext cx="7173759" cy="1323439"/>
          </a:xfrm>
          <a:prstGeom prst="rect">
            <a:avLst/>
          </a:prstGeom>
          <a:noFill/>
        </p:spPr>
        <p:txBody>
          <a:bodyPr wrap="none" rtlCol="0">
            <a:spAutoFit/>
          </a:bodyPr>
          <a:lstStyle/>
          <a:p>
            <a:pPr marL="742950" indent="-742950">
              <a:buAutoNum type="alphaUcPeriod" startAt="3"/>
            </a:pPr>
            <a:r>
              <a:rPr lang="en-US" sz="4000" dirty="0" smtClean="0">
                <a:latin typeface="Helvetica"/>
                <a:cs typeface="Helvetica"/>
              </a:rPr>
              <a:t>Judgment scene in heaven:</a:t>
            </a:r>
          </a:p>
          <a:p>
            <a:r>
              <a:rPr lang="en-US" sz="4000" dirty="0" smtClean="0">
                <a:latin typeface="Helvetica"/>
                <a:cs typeface="Helvetica"/>
              </a:rPr>
              <a:t>     Daniel 7:9, 10.</a:t>
            </a:r>
            <a:endParaRPr lang="en-US" sz="4000" dirty="0">
              <a:latin typeface="Helvetica"/>
              <a:cs typeface="Helvetica"/>
            </a:endParaRPr>
          </a:p>
        </p:txBody>
      </p:sp>
      <p:sp>
        <p:nvSpPr>
          <p:cNvPr id="3" name="TextBox 2"/>
          <p:cNvSpPr txBox="1"/>
          <p:nvPr/>
        </p:nvSpPr>
        <p:spPr>
          <a:xfrm>
            <a:off x="531091" y="2332181"/>
            <a:ext cx="8509261" cy="3785652"/>
          </a:xfrm>
          <a:prstGeom prst="rect">
            <a:avLst/>
          </a:prstGeom>
          <a:noFill/>
        </p:spPr>
        <p:txBody>
          <a:bodyPr wrap="none" rtlCol="0">
            <a:spAutoFit/>
          </a:bodyPr>
          <a:lstStyle/>
          <a:p>
            <a:r>
              <a:rPr lang="en-US" sz="4000" dirty="0" smtClean="0">
                <a:latin typeface="Helvetica"/>
                <a:cs typeface="Helvetica"/>
              </a:rPr>
              <a:t>“As I looked, thrones were placed</a:t>
            </a:r>
          </a:p>
          <a:p>
            <a:r>
              <a:rPr lang="en-US" sz="4000" dirty="0">
                <a:latin typeface="Helvetica"/>
                <a:cs typeface="Helvetica"/>
              </a:rPr>
              <a:t>a</a:t>
            </a:r>
            <a:r>
              <a:rPr lang="en-US" sz="4000" dirty="0" smtClean="0">
                <a:latin typeface="Helvetica"/>
                <a:cs typeface="Helvetica"/>
              </a:rPr>
              <a:t>nd one that was ancient of days</a:t>
            </a:r>
          </a:p>
          <a:p>
            <a:r>
              <a:rPr lang="en-US" sz="4000" dirty="0">
                <a:latin typeface="Helvetica"/>
                <a:cs typeface="Helvetica"/>
              </a:rPr>
              <a:t>t</a:t>
            </a:r>
            <a:r>
              <a:rPr lang="en-US" sz="4000" dirty="0" smtClean="0">
                <a:latin typeface="Helvetica"/>
                <a:cs typeface="Helvetica"/>
              </a:rPr>
              <a:t>ook his seat; his raiment was white</a:t>
            </a:r>
          </a:p>
          <a:p>
            <a:r>
              <a:rPr lang="en-US" sz="4000" dirty="0">
                <a:latin typeface="Helvetica"/>
                <a:cs typeface="Helvetica"/>
              </a:rPr>
              <a:t>a</a:t>
            </a:r>
            <a:r>
              <a:rPr lang="en-US" sz="4000" dirty="0" smtClean="0">
                <a:latin typeface="Helvetica"/>
                <a:cs typeface="Helvetica"/>
              </a:rPr>
              <a:t>s snow, and the hair of his head</a:t>
            </a:r>
          </a:p>
          <a:p>
            <a:r>
              <a:rPr lang="en-US" sz="4000" dirty="0">
                <a:latin typeface="Helvetica"/>
                <a:cs typeface="Helvetica"/>
              </a:rPr>
              <a:t>l</a:t>
            </a:r>
            <a:r>
              <a:rPr lang="en-US" sz="4000" dirty="0" smtClean="0">
                <a:latin typeface="Helvetica"/>
                <a:cs typeface="Helvetica"/>
              </a:rPr>
              <a:t>ike pure wool; his throne was fiery</a:t>
            </a:r>
          </a:p>
          <a:p>
            <a:r>
              <a:rPr lang="en-US" sz="4000" dirty="0">
                <a:latin typeface="Helvetica"/>
                <a:cs typeface="Helvetica"/>
              </a:rPr>
              <a:t>f</a:t>
            </a:r>
            <a:r>
              <a:rPr lang="en-US" sz="4000" dirty="0" smtClean="0">
                <a:latin typeface="Helvetica"/>
                <a:cs typeface="Helvetica"/>
              </a:rPr>
              <a:t>lames, its wheels were burning fire.</a:t>
            </a:r>
            <a:endParaRPr lang="en-US" sz="4000" dirty="0">
              <a:latin typeface="Helvetica"/>
              <a:cs typeface="Helvetica"/>
            </a:endParaRPr>
          </a:p>
        </p:txBody>
      </p:sp>
    </p:spTree>
    <p:extLst>
      <p:ext uri="{BB962C8B-B14F-4D97-AF65-F5344CB8AC3E}">
        <p14:creationId xmlns:p14="http://schemas.microsoft.com/office/powerpoint/2010/main" val="1678374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181" y="865910"/>
            <a:ext cx="7939944" cy="4401205"/>
          </a:xfrm>
          <a:prstGeom prst="rect">
            <a:avLst/>
          </a:prstGeom>
          <a:noFill/>
        </p:spPr>
        <p:txBody>
          <a:bodyPr wrap="none" rtlCol="0">
            <a:spAutoFit/>
          </a:bodyPr>
          <a:lstStyle/>
          <a:p>
            <a:r>
              <a:rPr lang="en-US" sz="4000" dirty="0" smtClean="0">
                <a:latin typeface="Helvetica"/>
                <a:cs typeface="Helvetica"/>
              </a:rPr>
              <a:t>A stream of fire issued and came</a:t>
            </a:r>
          </a:p>
          <a:p>
            <a:r>
              <a:rPr lang="en-US" sz="4000" dirty="0">
                <a:latin typeface="Helvetica"/>
                <a:cs typeface="Helvetica"/>
              </a:rPr>
              <a:t>f</a:t>
            </a:r>
            <a:r>
              <a:rPr lang="en-US" sz="4000" dirty="0" smtClean="0">
                <a:latin typeface="Helvetica"/>
                <a:cs typeface="Helvetica"/>
              </a:rPr>
              <a:t>orth from before him; a thousand</a:t>
            </a:r>
          </a:p>
          <a:p>
            <a:r>
              <a:rPr lang="en-US" sz="4000" dirty="0">
                <a:latin typeface="Helvetica"/>
                <a:cs typeface="Helvetica"/>
              </a:rPr>
              <a:t>t</a:t>
            </a:r>
            <a:r>
              <a:rPr lang="en-US" sz="4000" dirty="0" smtClean="0">
                <a:latin typeface="Helvetica"/>
                <a:cs typeface="Helvetica"/>
              </a:rPr>
              <a:t>housands served him, and ten</a:t>
            </a:r>
          </a:p>
          <a:p>
            <a:r>
              <a:rPr lang="en-US" sz="4000" dirty="0">
                <a:latin typeface="Helvetica"/>
                <a:cs typeface="Helvetica"/>
              </a:rPr>
              <a:t>t</a:t>
            </a:r>
            <a:r>
              <a:rPr lang="en-US" sz="4000" dirty="0" smtClean="0">
                <a:latin typeface="Helvetica"/>
                <a:cs typeface="Helvetica"/>
              </a:rPr>
              <a:t>housand times ten thousand</a:t>
            </a:r>
          </a:p>
          <a:p>
            <a:r>
              <a:rPr lang="en-US" sz="4000" dirty="0">
                <a:latin typeface="Helvetica"/>
                <a:cs typeface="Helvetica"/>
              </a:rPr>
              <a:t>s</a:t>
            </a:r>
            <a:r>
              <a:rPr lang="en-US" sz="4000" dirty="0" smtClean="0">
                <a:latin typeface="Helvetica"/>
                <a:cs typeface="Helvetica"/>
              </a:rPr>
              <a:t>tood before him; the court sat</a:t>
            </a:r>
          </a:p>
          <a:p>
            <a:r>
              <a:rPr lang="en-US" sz="4000" dirty="0">
                <a:latin typeface="Helvetica"/>
                <a:cs typeface="Helvetica"/>
              </a:rPr>
              <a:t>i</a:t>
            </a:r>
            <a:r>
              <a:rPr lang="en-US" sz="4000" dirty="0" smtClean="0">
                <a:latin typeface="Helvetica"/>
                <a:cs typeface="Helvetica"/>
              </a:rPr>
              <a:t>n judgment, and the books were</a:t>
            </a:r>
          </a:p>
          <a:p>
            <a:r>
              <a:rPr lang="en-US" sz="4000" dirty="0">
                <a:latin typeface="Helvetica"/>
                <a:cs typeface="Helvetica"/>
              </a:rPr>
              <a:t>o</a:t>
            </a:r>
            <a:r>
              <a:rPr lang="en-US" sz="4000" dirty="0" smtClean="0">
                <a:latin typeface="Helvetica"/>
                <a:cs typeface="Helvetica"/>
              </a:rPr>
              <a:t>pened.”</a:t>
            </a:r>
            <a:endParaRPr lang="en-US" sz="4000" dirty="0">
              <a:latin typeface="Helvetica"/>
              <a:cs typeface="Helvetica"/>
            </a:endParaRPr>
          </a:p>
        </p:txBody>
      </p:sp>
    </p:spTree>
    <p:extLst>
      <p:ext uri="{BB962C8B-B14F-4D97-AF65-F5344CB8AC3E}">
        <p14:creationId xmlns:p14="http://schemas.microsoft.com/office/powerpoint/2010/main" val="39683426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546" y="715819"/>
            <a:ext cx="7186583" cy="1323439"/>
          </a:xfrm>
          <a:prstGeom prst="rect">
            <a:avLst/>
          </a:prstGeom>
          <a:noFill/>
        </p:spPr>
        <p:txBody>
          <a:bodyPr wrap="none" rtlCol="0">
            <a:spAutoFit/>
          </a:bodyPr>
          <a:lstStyle/>
          <a:p>
            <a:pPr marL="742950" indent="-742950">
              <a:buAutoNum type="alphaUcPeriod" startAt="4"/>
            </a:pPr>
            <a:r>
              <a:rPr lang="en-US" sz="4000" dirty="0" smtClean="0">
                <a:latin typeface="Helvetica"/>
                <a:cs typeface="Helvetica"/>
              </a:rPr>
              <a:t>God’s kingdom established:</a:t>
            </a:r>
          </a:p>
          <a:p>
            <a:r>
              <a:rPr lang="en-US" sz="4000" dirty="0" smtClean="0">
                <a:latin typeface="Helvetica"/>
                <a:cs typeface="Helvetica"/>
              </a:rPr>
              <a:t>     Daniel 7:11-14.</a:t>
            </a:r>
            <a:endParaRPr lang="en-US" sz="4000" dirty="0">
              <a:latin typeface="Helvetica"/>
              <a:cs typeface="Helvetica"/>
            </a:endParaRPr>
          </a:p>
        </p:txBody>
      </p:sp>
      <p:sp>
        <p:nvSpPr>
          <p:cNvPr id="3" name="TextBox 2"/>
          <p:cNvSpPr txBox="1"/>
          <p:nvPr/>
        </p:nvSpPr>
        <p:spPr>
          <a:xfrm>
            <a:off x="762000" y="2413000"/>
            <a:ext cx="7883839" cy="3785652"/>
          </a:xfrm>
          <a:prstGeom prst="rect">
            <a:avLst/>
          </a:prstGeom>
          <a:noFill/>
        </p:spPr>
        <p:txBody>
          <a:bodyPr wrap="none" rtlCol="0">
            <a:spAutoFit/>
          </a:bodyPr>
          <a:lstStyle/>
          <a:p>
            <a:r>
              <a:rPr lang="en-US" sz="4000" dirty="0" smtClean="0">
                <a:latin typeface="Helvetica"/>
                <a:cs typeface="Helvetica"/>
              </a:rPr>
              <a:t>“I looked then because of the </a:t>
            </a:r>
          </a:p>
          <a:p>
            <a:r>
              <a:rPr lang="en-US" sz="4000" dirty="0">
                <a:latin typeface="Helvetica"/>
                <a:cs typeface="Helvetica"/>
              </a:rPr>
              <a:t>s</a:t>
            </a:r>
            <a:r>
              <a:rPr lang="en-US" sz="4000" dirty="0" smtClean="0">
                <a:latin typeface="Helvetica"/>
                <a:cs typeface="Helvetica"/>
              </a:rPr>
              <a:t>ound of the great words which </a:t>
            </a:r>
          </a:p>
          <a:p>
            <a:r>
              <a:rPr lang="en-US" sz="4000" dirty="0">
                <a:latin typeface="Helvetica"/>
                <a:cs typeface="Helvetica"/>
              </a:rPr>
              <a:t>t</a:t>
            </a:r>
            <a:r>
              <a:rPr lang="en-US" sz="4000" dirty="0" smtClean="0">
                <a:latin typeface="Helvetica"/>
                <a:cs typeface="Helvetica"/>
              </a:rPr>
              <a:t>he horn was speaking.  And as I</a:t>
            </a:r>
          </a:p>
          <a:p>
            <a:r>
              <a:rPr lang="en-US" sz="4000" dirty="0">
                <a:latin typeface="Helvetica"/>
                <a:cs typeface="Helvetica"/>
              </a:rPr>
              <a:t>l</a:t>
            </a:r>
            <a:r>
              <a:rPr lang="en-US" sz="4000" dirty="0" smtClean="0">
                <a:latin typeface="Helvetica"/>
                <a:cs typeface="Helvetica"/>
              </a:rPr>
              <a:t>ooked, the beast was slain, and</a:t>
            </a:r>
          </a:p>
          <a:p>
            <a:r>
              <a:rPr lang="en-US" sz="4000" dirty="0">
                <a:latin typeface="Helvetica"/>
                <a:cs typeface="Helvetica"/>
              </a:rPr>
              <a:t>i</a:t>
            </a:r>
            <a:r>
              <a:rPr lang="en-US" sz="4000" dirty="0" smtClean="0">
                <a:latin typeface="Helvetica"/>
                <a:cs typeface="Helvetica"/>
              </a:rPr>
              <a:t>ts body destroyed and given over</a:t>
            </a:r>
          </a:p>
          <a:p>
            <a:r>
              <a:rPr lang="en-US" sz="4000" dirty="0">
                <a:latin typeface="Helvetica"/>
                <a:cs typeface="Helvetica"/>
              </a:rPr>
              <a:t>t</a:t>
            </a:r>
            <a:r>
              <a:rPr lang="en-US" sz="4000" dirty="0" smtClean="0">
                <a:latin typeface="Helvetica"/>
                <a:cs typeface="Helvetica"/>
              </a:rPr>
              <a:t>o be burned with fire.</a:t>
            </a:r>
            <a:endParaRPr lang="en-US" sz="4000" dirty="0">
              <a:latin typeface="Helvetica"/>
              <a:cs typeface="Helvetica"/>
            </a:endParaRPr>
          </a:p>
        </p:txBody>
      </p:sp>
    </p:spTree>
    <p:extLst>
      <p:ext uri="{BB962C8B-B14F-4D97-AF65-F5344CB8AC3E}">
        <p14:creationId xmlns:p14="http://schemas.microsoft.com/office/powerpoint/2010/main" val="2826837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8910" y="588818"/>
            <a:ext cx="8054909" cy="5632311"/>
          </a:xfrm>
          <a:prstGeom prst="rect">
            <a:avLst/>
          </a:prstGeom>
          <a:noFill/>
        </p:spPr>
        <p:txBody>
          <a:bodyPr wrap="none" rtlCol="0">
            <a:spAutoFit/>
          </a:bodyPr>
          <a:lstStyle/>
          <a:p>
            <a:r>
              <a:rPr lang="en-US" sz="4000" dirty="0" smtClean="0">
                <a:latin typeface="Helvetica"/>
                <a:cs typeface="Helvetica"/>
              </a:rPr>
              <a:t>As for the rest of the beasts, their</a:t>
            </a:r>
          </a:p>
          <a:p>
            <a:r>
              <a:rPr lang="en-US" sz="4000" dirty="0">
                <a:latin typeface="Helvetica"/>
                <a:cs typeface="Helvetica"/>
              </a:rPr>
              <a:t>d</a:t>
            </a:r>
            <a:r>
              <a:rPr lang="en-US" sz="4000" dirty="0" smtClean="0">
                <a:latin typeface="Helvetica"/>
                <a:cs typeface="Helvetica"/>
              </a:rPr>
              <a:t>ominion was taken away, but </a:t>
            </a:r>
          </a:p>
          <a:p>
            <a:r>
              <a:rPr lang="en-US" sz="4000" dirty="0">
                <a:latin typeface="Helvetica"/>
                <a:cs typeface="Helvetica"/>
              </a:rPr>
              <a:t>t</a:t>
            </a:r>
            <a:r>
              <a:rPr lang="en-US" sz="4000" dirty="0" smtClean="0">
                <a:latin typeface="Helvetica"/>
                <a:cs typeface="Helvetica"/>
              </a:rPr>
              <a:t>heir lives were prolonged for a</a:t>
            </a:r>
          </a:p>
          <a:p>
            <a:r>
              <a:rPr lang="en-US" sz="4000" dirty="0">
                <a:latin typeface="Helvetica"/>
                <a:cs typeface="Helvetica"/>
              </a:rPr>
              <a:t>s</a:t>
            </a:r>
            <a:r>
              <a:rPr lang="en-US" sz="4000" dirty="0" smtClean="0">
                <a:latin typeface="Helvetica"/>
                <a:cs typeface="Helvetica"/>
              </a:rPr>
              <a:t>eason and a time.  I saw in the</a:t>
            </a:r>
          </a:p>
          <a:p>
            <a:r>
              <a:rPr lang="en-US" sz="4000" dirty="0">
                <a:latin typeface="Helvetica"/>
                <a:cs typeface="Helvetica"/>
              </a:rPr>
              <a:t>n</a:t>
            </a:r>
            <a:r>
              <a:rPr lang="en-US" sz="4000" dirty="0" smtClean="0">
                <a:latin typeface="Helvetica"/>
                <a:cs typeface="Helvetica"/>
              </a:rPr>
              <a:t>ight visions, and behold, with the</a:t>
            </a:r>
          </a:p>
          <a:p>
            <a:r>
              <a:rPr lang="en-US" sz="4000" dirty="0">
                <a:latin typeface="Helvetica"/>
                <a:cs typeface="Helvetica"/>
              </a:rPr>
              <a:t>c</a:t>
            </a:r>
            <a:r>
              <a:rPr lang="en-US" sz="4000" dirty="0" smtClean="0">
                <a:latin typeface="Helvetica"/>
                <a:cs typeface="Helvetica"/>
              </a:rPr>
              <a:t>louds of heaven there came one</a:t>
            </a:r>
          </a:p>
          <a:p>
            <a:r>
              <a:rPr lang="en-US" sz="4000" dirty="0">
                <a:latin typeface="Helvetica"/>
                <a:cs typeface="Helvetica"/>
              </a:rPr>
              <a:t>l</a:t>
            </a:r>
            <a:r>
              <a:rPr lang="en-US" sz="4000" dirty="0" smtClean="0">
                <a:latin typeface="Helvetica"/>
                <a:cs typeface="Helvetica"/>
              </a:rPr>
              <a:t>ike a son of man, and he came to</a:t>
            </a:r>
          </a:p>
          <a:p>
            <a:r>
              <a:rPr lang="en-US" sz="4000" dirty="0">
                <a:latin typeface="Helvetica"/>
                <a:cs typeface="Helvetica"/>
              </a:rPr>
              <a:t>t</a:t>
            </a:r>
            <a:r>
              <a:rPr lang="en-US" sz="4000" dirty="0" smtClean="0">
                <a:latin typeface="Helvetica"/>
                <a:cs typeface="Helvetica"/>
              </a:rPr>
              <a:t>he Ancient of Days and was </a:t>
            </a:r>
          </a:p>
          <a:p>
            <a:r>
              <a:rPr lang="en-US" sz="4000" dirty="0">
                <a:latin typeface="Helvetica"/>
                <a:cs typeface="Helvetica"/>
              </a:rPr>
              <a:t>p</a:t>
            </a:r>
            <a:r>
              <a:rPr lang="en-US" sz="4000" dirty="0" smtClean="0">
                <a:latin typeface="Helvetica"/>
                <a:cs typeface="Helvetica"/>
              </a:rPr>
              <a:t>resented before him.</a:t>
            </a:r>
            <a:endParaRPr lang="en-US" sz="4000" dirty="0">
              <a:latin typeface="Helvetica"/>
              <a:cs typeface="Helvetica"/>
            </a:endParaRPr>
          </a:p>
        </p:txBody>
      </p:sp>
    </p:spTree>
    <p:extLst>
      <p:ext uri="{BB962C8B-B14F-4D97-AF65-F5344CB8AC3E}">
        <p14:creationId xmlns:p14="http://schemas.microsoft.com/office/powerpoint/2010/main" val="349720660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4364" y="750454"/>
            <a:ext cx="7740570" cy="5016758"/>
          </a:xfrm>
          <a:prstGeom prst="rect">
            <a:avLst/>
          </a:prstGeom>
          <a:noFill/>
        </p:spPr>
        <p:txBody>
          <a:bodyPr wrap="none" rtlCol="0">
            <a:spAutoFit/>
          </a:bodyPr>
          <a:lstStyle/>
          <a:p>
            <a:r>
              <a:rPr lang="en-US" sz="4000" dirty="0" smtClean="0">
                <a:latin typeface="Helvetica"/>
                <a:cs typeface="Helvetica"/>
              </a:rPr>
              <a:t>And to him was given dominion</a:t>
            </a:r>
          </a:p>
          <a:p>
            <a:r>
              <a:rPr lang="en-US" sz="4000" dirty="0">
                <a:latin typeface="Helvetica"/>
                <a:cs typeface="Helvetica"/>
              </a:rPr>
              <a:t>a</a:t>
            </a:r>
            <a:r>
              <a:rPr lang="en-US" sz="4000" dirty="0" smtClean="0">
                <a:latin typeface="Helvetica"/>
                <a:cs typeface="Helvetica"/>
              </a:rPr>
              <a:t>nd glory and kingdom, that all</a:t>
            </a:r>
          </a:p>
          <a:p>
            <a:r>
              <a:rPr lang="en-US" sz="4000" dirty="0">
                <a:latin typeface="Helvetica"/>
                <a:cs typeface="Helvetica"/>
              </a:rPr>
              <a:t>p</a:t>
            </a:r>
            <a:r>
              <a:rPr lang="en-US" sz="4000" dirty="0" smtClean="0">
                <a:latin typeface="Helvetica"/>
                <a:cs typeface="Helvetica"/>
              </a:rPr>
              <a:t>eoples, nations, and languages</a:t>
            </a:r>
          </a:p>
          <a:p>
            <a:r>
              <a:rPr lang="en-US" sz="4000" dirty="0">
                <a:latin typeface="Helvetica"/>
                <a:cs typeface="Helvetica"/>
              </a:rPr>
              <a:t>s</a:t>
            </a:r>
            <a:r>
              <a:rPr lang="en-US" sz="4000" dirty="0" smtClean="0">
                <a:latin typeface="Helvetica"/>
                <a:cs typeface="Helvetica"/>
              </a:rPr>
              <a:t>hould serve him; his dominion</a:t>
            </a:r>
          </a:p>
          <a:p>
            <a:r>
              <a:rPr lang="en-US" sz="4000" dirty="0">
                <a:latin typeface="Helvetica"/>
                <a:cs typeface="Helvetica"/>
              </a:rPr>
              <a:t>i</a:t>
            </a:r>
            <a:r>
              <a:rPr lang="en-US" sz="4000" dirty="0" smtClean="0">
                <a:latin typeface="Helvetica"/>
                <a:cs typeface="Helvetica"/>
              </a:rPr>
              <a:t>s an everlasting dominion, which</a:t>
            </a:r>
          </a:p>
          <a:p>
            <a:r>
              <a:rPr lang="en-US" sz="4000" dirty="0">
                <a:latin typeface="Helvetica"/>
                <a:cs typeface="Helvetica"/>
              </a:rPr>
              <a:t>s</a:t>
            </a:r>
            <a:r>
              <a:rPr lang="en-US" sz="4000" dirty="0" smtClean="0">
                <a:latin typeface="Helvetica"/>
                <a:cs typeface="Helvetica"/>
              </a:rPr>
              <a:t>hall not pass away, and his</a:t>
            </a:r>
          </a:p>
          <a:p>
            <a:r>
              <a:rPr lang="en-US" sz="4000" dirty="0">
                <a:latin typeface="Helvetica"/>
                <a:cs typeface="Helvetica"/>
              </a:rPr>
              <a:t>k</a:t>
            </a:r>
            <a:r>
              <a:rPr lang="en-US" sz="4000" dirty="0" smtClean="0">
                <a:latin typeface="Helvetica"/>
                <a:cs typeface="Helvetica"/>
              </a:rPr>
              <a:t>ingdom one that shall not be</a:t>
            </a:r>
          </a:p>
          <a:p>
            <a:r>
              <a:rPr lang="en-US" sz="4000" dirty="0">
                <a:latin typeface="Helvetica"/>
                <a:cs typeface="Helvetica"/>
              </a:rPr>
              <a:t>d</a:t>
            </a:r>
            <a:r>
              <a:rPr lang="en-US" sz="4000" dirty="0" smtClean="0">
                <a:latin typeface="Helvetica"/>
                <a:cs typeface="Helvetica"/>
              </a:rPr>
              <a:t>estroyed.”</a:t>
            </a:r>
            <a:endParaRPr lang="en-US" sz="4000" dirty="0">
              <a:latin typeface="Helvetica"/>
              <a:cs typeface="Helvetica"/>
            </a:endParaRPr>
          </a:p>
        </p:txBody>
      </p:sp>
    </p:spTree>
    <p:extLst>
      <p:ext uri="{BB962C8B-B14F-4D97-AF65-F5344CB8AC3E}">
        <p14:creationId xmlns:p14="http://schemas.microsoft.com/office/powerpoint/2010/main" val="13961370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6382" y="565727"/>
            <a:ext cx="8229600" cy="4572000"/>
          </a:xfrm>
        </p:spPr>
        <p:txBody>
          <a:bodyPr>
            <a:normAutofit/>
          </a:bodyPr>
          <a:lstStyle/>
          <a:p>
            <a:pPr marL="0" indent="0">
              <a:buNone/>
            </a:pPr>
            <a:r>
              <a:rPr lang="en-US" sz="4000" dirty="0" smtClean="0">
                <a:latin typeface="Helvetica"/>
                <a:cs typeface="Helvetica"/>
              </a:rPr>
              <a:t>I.  Daniel Chapter 6.</a:t>
            </a:r>
            <a:endParaRPr lang="en-US" sz="4000" dirty="0">
              <a:latin typeface="Helvetica"/>
              <a:cs typeface="Helvetica"/>
            </a:endParaRPr>
          </a:p>
        </p:txBody>
      </p:sp>
      <p:sp>
        <p:nvSpPr>
          <p:cNvPr id="3" name="Title 2"/>
          <p:cNvSpPr>
            <a:spLocks noGrp="1"/>
          </p:cNvSpPr>
          <p:nvPr>
            <p:ph type="title"/>
          </p:nvPr>
        </p:nvSpPr>
        <p:spPr>
          <a:xfrm>
            <a:off x="457200" y="-1066800"/>
            <a:ext cx="8229600" cy="1219200"/>
          </a:xfrm>
        </p:spPr>
        <p:txBody>
          <a:bodyPr/>
          <a:lstStyle/>
          <a:p>
            <a:endParaRPr lang="en-US"/>
          </a:p>
        </p:txBody>
      </p:sp>
      <p:sp>
        <p:nvSpPr>
          <p:cNvPr id="4" name="TextBox 3"/>
          <p:cNvSpPr txBox="1"/>
          <p:nvPr/>
        </p:nvSpPr>
        <p:spPr>
          <a:xfrm>
            <a:off x="935181" y="2043546"/>
            <a:ext cx="7255662" cy="1938992"/>
          </a:xfrm>
          <a:prstGeom prst="rect">
            <a:avLst/>
          </a:prstGeom>
          <a:noFill/>
        </p:spPr>
        <p:txBody>
          <a:bodyPr wrap="none" rtlCol="0">
            <a:spAutoFit/>
          </a:bodyPr>
          <a:lstStyle/>
          <a:p>
            <a:r>
              <a:rPr lang="en-US" sz="4000" dirty="0" smtClean="0">
                <a:latin typeface="Helvetica"/>
                <a:cs typeface="Helvetica"/>
              </a:rPr>
              <a:t>A.  King Darius gives Daniel an </a:t>
            </a:r>
          </a:p>
          <a:p>
            <a:r>
              <a:rPr lang="en-US" sz="4000" dirty="0">
                <a:latin typeface="Helvetica"/>
                <a:cs typeface="Helvetica"/>
              </a:rPr>
              <a:t> </a:t>
            </a:r>
            <a:r>
              <a:rPr lang="en-US" sz="4000" dirty="0" smtClean="0">
                <a:latin typeface="Helvetica"/>
                <a:cs typeface="Helvetica"/>
              </a:rPr>
              <a:t>    honored position in his </a:t>
            </a:r>
          </a:p>
          <a:p>
            <a:r>
              <a:rPr lang="en-US" sz="4000" dirty="0">
                <a:latin typeface="Helvetica"/>
                <a:cs typeface="Helvetica"/>
              </a:rPr>
              <a:t> </a:t>
            </a:r>
            <a:r>
              <a:rPr lang="en-US" sz="4000" dirty="0" smtClean="0">
                <a:latin typeface="Helvetica"/>
                <a:cs typeface="Helvetica"/>
              </a:rPr>
              <a:t>    kingdom:  Daniel 6:1-3.</a:t>
            </a:r>
            <a:endParaRPr lang="en-US" sz="4000" dirty="0">
              <a:latin typeface="Helvetica"/>
              <a:cs typeface="Helvetica"/>
            </a:endParaRPr>
          </a:p>
        </p:txBody>
      </p:sp>
    </p:spTree>
    <p:extLst>
      <p:ext uri="{BB962C8B-B14F-4D97-AF65-F5344CB8AC3E}">
        <p14:creationId xmlns:p14="http://schemas.microsoft.com/office/powerpoint/2010/main" val="20585787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545" y="531091"/>
            <a:ext cx="7199407" cy="1323439"/>
          </a:xfrm>
          <a:prstGeom prst="rect">
            <a:avLst/>
          </a:prstGeom>
          <a:noFill/>
        </p:spPr>
        <p:txBody>
          <a:bodyPr wrap="none" rtlCol="0">
            <a:spAutoFit/>
          </a:bodyPr>
          <a:lstStyle/>
          <a:p>
            <a:pPr marL="857250" indent="-857250">
              <a:buAutoNum type="romanUcPeriod" startAt="3"/>
            </a:pPr>
            <a:r>
              <a:rPr lang="en-US" sz="4000" dirty="0" smtClean="0">
                <a:latin typeface="Helvetica"/>
                <a:cs typeface="Helvetica"/>
              </a:rPr>
              <a:t>Focus on Fourth Beast and</a:t>
            </a:r>
          </a:p>
          <a:p>
            <a:r>
              <a:rPr lang="en-US" sz="4000" dirty="0" smtClean="0">
                <a:latin typeface="Helvetica"/>
                <a:cs typeface="Helvetica"/>
              </a:rPr>
              <a:t>      Horn:  Daniel 7:19-22.</a:t>
            </a:r>
            <a:endParaRPr lang="en-US" sz="4000" dirty="0">
              <a:latin typeface="Helvetica"/>
              <a:cs typeface="Helvetica"/>
            </a:endParaRPr>
          </a:p>
        </p:txBody>
      </p:sp>
      <p:sp>
        <p:nvSpPr>
          <p:cNvPr id="3" name="TextBox 2"/>
          <p:cNvSpPr txBox="1"/>
          <p:nvPr/>
        </p:nvSpPr>
        <p:spPr>
          <a:xfrm>
            <a:off x="484909" y="2286001"/>
            <a:ext cx="8368246" cy="3785652"/>
          </a:xfrm>
          <a:prstGeom prst="rect">
            <a:avLst/>
          </a:prstGeom>
          <a:noFill/>
        </p:spPr>
        <p:txBody>
          <a:bodyPr wrap="none" rtlCol="0">
            <a:spAutoFit/>
          </a:bodyPr>
          <a:lstStyle/>
          <a:p>
            <a:r>
              <a:rPr lang="en-US" sz="4000" dirty="0" smtClean="0">
                <a:latin typeface="Helvetica"/>
                <a:cs typeface="Helvetica"/>
              </a:rPr>
              <a:t>“Then I desired to know the truth</a:t>
            </a:r>
          </a:p>
          <a:p>
            <a:r>
              <a:rPr lang="en-US" sz="4000" dirty="0">
                <a:latin typeface="Helvetica"/>
                <a:cs typeface="Helvetica"/>
              </a:rPr>
              <a:t>c</a:t>
            </a:r>
            <a:r>
              <a:rPr lang="en-US" sz="4000" dirty="0" smtClean="0">
                <a:latin typeface="Helvetica"/>
                <a:cs typeface="Helvetica"/>
              </a:rPr>
              <a:t>oncerning the fourth beast, which</a:t>
            </a:r>
          </a:p>
          <a:p>
            <a:r>
              <a:rPr lang="en-US" sz="4000" dirty="0">
                <a:latin typeface="Helvetica"/>
                <a:cs typeface="Helvetica"/>
              </a:rPr>
              <a:t>w</a:t>
            </a:r>
            <a:r>
              <a:rPr lang="en-US" sz="4000" dirty="0" smtClean="0">
                <a:latin typeface="Helvetica"/>
                <a:cs typeface="Helvetica"/>
              </a:rPr>
              <a:t>as different from all the rest,</a:t>
            </a:r>
          </a:p>
          <a:p>
            <a:r>
              <a:rPr lang="en-US" sz="4000" dirty="0">
                <a:latin typeface="Helvetica"/>
                <a:cs typeface="Helvetica"/>
              </a:rPr>
              <a:t>e</a:t>
            </a:r>
            <a:r>
              <a:rPr lang="en-US" sz="4000" dirty="0" smtClean="0">
                <a:latin typeface="Helvetica"/>
                <a:cs typeface="Helvetica"/>
              </a:rPr>
              <a:t>xceedingly terrible, with its teeth of</a:t>
            </a:r>
          </a:p>
          <a:p>
            <a:r>
              <a:rPr lang="en-US" sz="4000" dirty="0">
                <a:latin typeface="Helvetica"/>
                <a:cs typeface="Helvetica"/>
              </a:rPr>
              <a:t>i</a:t>
            </a:r>
            <a:r>
              <a:rPr lang="en-US" sz="4000" dirty="0" smtClean="0">
                <a:latin typeface="Helvetica"/>
                <a:cs typeface="Helvetica"/>
              </a:rPr>
              <a:t>ron and claws of bronze; and which</a:t>
            </a:r>
          </a:p>
          <a:p>
            <a:r>
              <a:rPr lang="en-US" sz="4000" dirty="0">
                <a:latin typeface="Helvetica"/>
                <a:cs typeface="Helvetica"/>
              </a:rPr>
              <a:t>d</a:t>
            </a:r>
            <a:r>
              <a:rPr lang="en-US" sz="4000" dirty="0" smtClean="0">
                <a:latin typeface="Helvetica"/>
                <a:cs typeface="Helvetica"/>
              </a:rPr>
              <a:t>evoured and broke in pieces,</a:t>
            </a:r>
            <a:endParaRPr lang="en-US" sz="4000" dirty="0">
              <a:latin typeface="Helvetica"/>
              <a:cs typeface="Helvetica"/>
            </a:endParaRPr>
          </a:p>
        </p:txBody>
      </p:sp>
    </p:spTree>
    <p:extLst>
      <p:ext uri="{BB962C8B-B14F-4D97-AF65-F5344CB8AC3E}">
        <p14:creationId xmlns:p14="http://schemas.microsoft.com/office/powerpoint/2010/main" val="2206902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819" y="785091"/>
            <a:ext cx="8140820" cy="5016758"/>
          </a:xfrm>
          <a:prstGeom prst="rect">
            <a:avLst/>
          </a:prstGeom>
          <a:noFill/>
        </p:spPr>
        <p:txBody>
          <a:bodyPr wrap="none" rtlCol="0">
            <a:spAutoFit/>
          </a:bodyPr>
          <a:lstStyle/>
          <a:p>
            <a:r>
              <a:rPr lang="en-US" sz="4000" dirty="0">
                <a:latin typeface="Helvetica"/>
                <a:cs typeface="Helvetica"/>
              </a:rPr>
              <a:t>a</a:t>
            </a:r>
            <a:r>
              <a:rPr lang="en-US" sz="4000" dirty="0" smtClean="0">
                <a:latin typeface="Helvetica"/>
                <a:cs typeface="Helvetica"/>
              </a:rPr>
              <a:t>nd stamped the residue with its</a:t>
            </a:r>
          </a:p>
          <a:p>
            <a:r>
              <a:rPr lang="en-US" sz="4000" dirty="0">
                <a:latin typeface="Helvetica"/>
                <a:cs typeface="Helvetica"/>
              </a:rPr>
              <a:t>f</a:t>
            </a:r>
            <a:r>
              <a:rPr lang="en-US" sz="4000" dirty="0" smtClean="0">
                <a:latin typeface="Helvetica"/>
                <a:cs typeface="Helvetica"/>
              </a:rPr>
              <a:t>eet; and concerning the ten horns</a:t>
            </a:r>
          </a:p>
          <a:p>
            <a:r>
              <a:rPr lang="en-US" sz="4000" dirty="0">
                <a:latin typeface="Helvetica"/>
                <a:cs typeface="Helvetica"/>
              </a:rPr>
              <a:t>t</a:t>
            </a:r>
            <a:r>
              <a:rPr lang="en-US" sz="4000" dirty="0" smtClean="0">
                <a:latin typeface="Helvetica"/>
                <a:cs typeface="Helvetica"/>
              </a:rPr>
              <a:t>hat were on its head, and the </a:t>
            </a:r>
          </a:p>
          <a:p>
            <a:r>
              <a:rPr lang="en-US" sz="4000" dirty="0">
                <a:latin typeface="Helvetica"/>
                <a:cs typeface="Helvetica"/>
              </a:rPr>
              <a:t>o</a:t>
            </a:r>
            <a:r>
              <a:rPr lang="en-US" sz="4000" dirty="0" smtClean="0">
                <a:latin typeface="Helvetica"/>
                <a:cs typeface="Helvetica"/>
              </a:rPr>
              <a:t>ther horn which came up and </a:t>
            </a:r>
          </a:p>
          <a:p>
            <a:r>
              <a:rPr lang="en-US" sz="4000" dirty="0">
                <a:latin typeface="Helvetica"/>
                <a:cs typeface="Helvetica"/>
              </a:rPr>
              <a:t>b</a:t>
            </a:r>
            <a:r>
              <a:rPr lang="en-US" sz="4000" dirty="0" smtClean="0">
                <a:latin typeface="Helvetica"/>
                <a:cs typeface="Helvetica"/>
              </a:rPr>
              <a:t>efore which three of them fell, the</a:t>
            </a:r>
          </a:p>
          <a:p>
            <a:r>
              <a:rPr lang="en-US" sz="4000" dirty="0">
                <a:latin typeface="Helvetica"/>
                <a:cs typeface="Helvetica"/>
              </a:rPr>
              <a:t>h</a:t>
            </a:r>
            <a:r>
              <a:rPr lang="en-US" sz="4000" dirty="0" smtClean="0">
                <a:latin typeface="Helvetica"/>
                <a:cs typeface="Helvetica"/>
              </a:rPr>
              <a:t>orn which had eyes and mouth</a:t>
            </a:r>
          </a:p>
          <a:p>
            <a:r>
              <a:rPr lang="en-US" sz="4000" dirty="0">
                <a:latin typeface="Helvetica"/>
                <a:cs typeface="Helvetica"/>
              </a:rPr>
              <a:t>t</a:t>
            </a:r>
            <a:r>
              <a:rPr lang="en-US" sz="4000" dirty="0" smtClean="0">
                <a:latin typeface="Helvetica"/>
                <a:cs typeface="Helvetica"/>
              </a:rPr>
              <a:t>hat spoke great things, and which</a:t>
            </a:r>
          </a:p>
          <a:p>
            <a:r>
              <a:rPr lang="en-US" sz="4000" dirty="0">
                <a:latin typeface="Helvetica"/>
                <a:cs typeface="Helvetica"/>
              </a:rPr>
              <a:t>s</a:t>
            </a:r>
            <a:r>
              <a:rPr lang="en-US" sz="4000" dirty="0" smtClean="0">
                <a:latin typeface="Helvetica"/>
                <a:cs typeface="Helvetica"/>
              </a:rPr>
              <a:t>eemed greater than its fellows. </a:t>
            </a:r>
          </a:p>
        </p:txBody>
      </p:sp>
    </p:spTree>
    <p:extLst>
      <p:ext uri="{BB962C8B-B14F-4D97-AF65-F5344CB8AC3E}">
        <p14:creationId xmlns:p14="http://schemas.microsoft.com/office/powerpoint/2010/main" val="24988618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7363" y="969818"/>
            <a:ext cx="7940445" cy="4401205"/>
          </a:xfrm>
          <a:prstGeom prst="rect">
            <a:avLst/>
          </a:prstGeom>
          <a:noFill/>
        </p:spPr>
        <p:txBody>
          <a:bodyPr wrap="none" rtlCol="0">
            <a:spAutoFit/>
          </a:bodyPr>
          <a:lstStyle/>
          <a:p>
            <a:r>
              <a:rPr lang="en-US" sz="4000" dirty="0" smtClean="0">
                <a:latin typeface="Helvetica"/>
                <a:cs typeface="Helvetica"/>
              </a:rPr>
              <a:t>As I looked, this horn made war</a:t>
            </a:r>
          </a:p>
          <a:p>
            <a:r>
              <a:rPr lang="en-US" sz="4000" dirty="0">
                <a:latin typeface="Helvetica"/>
                <a:cs typeface="Helvetica"/>
              </a:rPr>
              <a:t>w</a:t>
            </a:r>
            <a:r>
              <a:rPr lang="en-US" sz="4000" dirty="0" smtClean="0">
                <a:latin typeface="Helvetica"/>
                <a:cs typeface="Helvetica"/>
              </a:rPr>
              <a:t>ith the saints, and prevailed over</a:t>
            </a:r>
          </a:p>
          <a:p>
            <a:r>
              <a:rPr lang="en-US" sz="4000" dirty="0">
                <a:latin typeface="Helvetica"/>
                <a:cs typeface="Helvetica"/>
              </a:rPr>
              <a:t>t</a:t>
            </a:r>
            <a:r>
              <a:rPr lang="en-US" sz="4000" dirty="0" smtClean="0">
                <a:latin typeface="Helvetica"/>
                <a:cs typeface="Helvetica"/>
              </a:rPr>
              <a:t>hem, until the Ancient of Days</a:t>
            </a:r>
          </a:p>
          <a:p>
            <a:r>
              <a:rPr lang="en-US" sz="4000" dirty="0">
                <a:latin typeface="Helvetica"/>
                <a:cs typeface="Helvetica"/>
              </a:rPr>
              <a:t>c</a:t>
            </a:r>
            <a:r>
              <a:rPr lang="en-US" sz="4000" dirty="0" smtClean="0">
                <a:latin typeface="Helvetica"/>
                <a:cs typeface="Helvetica"/>
              </a:rPr>
              <a:t>ame, and judgment was given</a:t>
            </a:r>
          </a:p>
          <a:p>
            <a:r>
              <a:rPr lang="en-US" sz="4000" dirty="0">
                <a:latin typeface="Helvetica"/>
                <a:cs typeface="Helvetica"/>
              </a:rPr>
              <a:t>f</a:t>
            </a:r>
            <a:r>
              <a:rPr lang="en-US" sz="4000" dirty="0" smtClean="0">
                <a:latin typeface="Helvetica"/>
                <a:cs typeface="Helvetica"/>
              </a:rPr>
              <a:t>or the saints of the Most High, </a:t>
            </a:r>
          </a:p>
          <a:p>
            <a:r>
              <a:rPr lang="en-US" sz="4000" dirty="0">
                <a:latin typeface="Helvetica"/>
                <a:cs typeface="Helvetica"/>
              </a:rPr>
              <a:t>a</a:t>
            </a:r>
            <a:r>
              <a:rPr lang="en-US" sz="4000" dirty="0" smtClean="0">
                <a:latin typeface="Helvetica"/>
                <a:cs typeface="Helvetica"/>
              </a:rPr>
              <a:t>nd the time came when the </a:t>
            </a:r>
          </a:p>
          <a:p>
            <a:r>
              <a:rPr lang="en-US" sz="4000" dirty="0">
                <a:latin typeface="Helvetica"/>
                <a:cs typeface="Helvetica"/>
              </a:rPr>
              <a:t>s</a:t>
            </a:r>
            <a:r>
              <a:rPr lang="en-US" sz="4000" dirty="0" smtClean="0">
                <a:latin typeface="Helvetica"/>
                <a:cs typeface="Helvetica"/>
              </a:rPr>
              <a:t>aints received the kingdom.”</a:t>
            </a:r>
            <a:endParaRPr lang="en-US" sz="4000" dirty="0">
              <a:latin typeface="Helvetica"/>
              <a:cs typeface="Helvetica"/>
            </a:endParaRPr>
          </a:p>
        </p:txBody>
      </p:sp>
    </p:spTree>
    <p:extLst>
      <p:ext uri="{BB962C8B-B14F-4D97-AF65-F5344CB8AC3E}">
        <p14:creationId xmlns:p14="http://schemas.microsoft.com/office/powerpoint/2010/main" val="214360218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8273" y="484909"/>
            <a:ext cx="7301999" cy="1323439"/>
          </a:xfrm>
          <a:prstGeom prst="rect">
            <a:avLst/>
          </a:prstGeom>
          <a:noFill/>
        </p:spPr>
        <p:txBody>
          <a:bodyPr wrap="none" rtlCol="0">
            <a:spAutoFit/>
          </a:bodyPr>
          <a:lstStyle/>
          <a:p>
            <a:pPr marL="742950" indent="-742950">
              <a:buAutoNum type="alphaUcPeriod"/>
            </a:pPr>
            <a:r>
              <a:rPr lang="en-US" sz="4000" dirty="0" smtClean="0">
                <a:latin typeface="Helvetica"/>
                <a:cs typeface="Helvetica"/>
              </a:rPr>
              <a:t>Dream’s interpretation given</a:t>
            </a:r>
          </a:p>
          <a:p>
            <a:r>
              <a:rPr lang="en-US" sz="4000" dirty="0">
                <a:latin typeface="Helvetica"/>
                <a:cs typeface="Helvetica"/>
              </a:rPr>
              <a:t> </a:t>
            </a:r>
            <a:r>
              <a:rPr lang="en-US" sz="4000" dirty="0" smtClean="0">
                <a:latin typeface="Helvetica"/>
                <a:cs typeface="Helvetica"/>
              </a:rPr>
              <a:t>    to Daniel:  Daniel 7:23-27.</a:t>
            </a:r>
            <a:endParaRPr lang="en-US" sz="4000" dirty="0">
              <a:latin typeface="Helvetica"/>
              <a:cs typeface="Helvetica"/>
            </a:endParaRPr>
          </a:p>
        </p:txBody>
      </p:sp>
      <p:sp>
        <p:nvSpPr>
          <p:cNvPr id="3" name="TextBox 2"/>
          <p:cNvSpPr txBox="1"/>
          <p:nvPr/>
        </p:nvSpPr>
        <p:spPr>
          <a:xfrm>
            <a:off x="519546" y="2182091"/>
            <a:ext cx="8272817" cy="4401205"/>
          </a:xfrm>
          <a:prstGeom prst="rect">
            <a:avLst/>
          </a:prstGeom>
          <a:noFill/>
        </p:spPr>
        <p:txBody>
          <a:bodyPr wrap="none" rtlCol="0">
            <a:spAutoFit/>
          </a:bodyPr>
          <a:lstStyle/>
          <a:p>
            <a:r>
              <a:rPr lang="en-US" sz="4000" dirty="0" smtClean="0">
                <a:latin typeface="Helvetica"/>
                <a:cs typeface="Helvetica"/>
              </a:rPr>
              <a:t>“Thus he said, ‘As for the fourth</a:t>
            </a:r>
          </a:p>
          <a:p>
            <a:r>
              <a:rPr lang="en-US" sz="4000" dirty="0">
                <a:latin typeface="Helvetica"/>
                <a:cs typeface="Helvetica"/>
              </a:rPr>
              <a:t>b</a:t>
            </a:r>
            <a:r>
              <a:rPr lang="en-US" sz="4000" dirty="0" smtClean="0">
                <a:latin typeface="Helvetica"/>
                <a:cs typeface="Helvetica"/>
              </a:rPr>
              <a:t>east, there shall be a fourth</a:t>
            </a:r>
          </a:p>
          <a:p>
            <a:r>
              <a:rPr lang="en-US" sz="4000" dirty="0">
                <a:latin typeface="Helvetica"/>
                <a:cs typeface="Helvetica"/>
              </a:rPr>
              <a:t>k</a:t>
            </a:r>
            <a:r>
              <a:rPr lang="en-US" sz="4000" dirty="0" smtClean="0">
                <a:latin typeface="Helvetica"/>
                <a:cs typeface="Helvetica"/>
              </a:rPr>
              <a:t>ingdom on earth, which shall be</a:t>
            </a:r>
          </a:p>
          <a:p>
            <a:r>
              <a:rPr lang="en-US" sz="4000" dirty="0">
                <a:latin typeface="Helvetica"/>
                <a:cs typeface="Helvetica"/>
              </a:rPr>
              <a:t>d</a:t>
            </a:r>
            <a:r>
              <a:rPr lang="en-US" sz="4000" dirty="0" smtClean="0">
                <a:latin typeface="Helvetica"/>
                <a:cs typeface="Helvetica"/>
              </a:rPr>
              <a:t>ifferent from all the kingdoms, and</a:t>
            </a:r>
          </a:p>
          <a:p>
            <a:r>
              <a:rPr lang="en-US" sz="4000" dirty="0">
                <a:latin typeface="Helvetica"/>
                <a:cs typeface="Helvetica"/>
              </a:rPr>
              <a:t>i</a:t>
            </a:r>
            <a:r>
              <a:rPr lang="en-US" sz="4000" dirty="0" smtClean="0">
                <a:latin typeface="Helvetica"/>
                <a:cs typeface="Helvetica"/>
              </a:rPr>
              <a:t>t shall devour the whole earth, and</a:t>
            </a:r>
          </a:p>
          <a:p>
            <a:r>
              <a:rPr lang="en-US" sz="4000" dirty="0">
                <a:latin typeface="Helvetica"/>
                <a:cs typeface="Helvetica"/>
              </a:rPr>
              <a:t>t</a:t>
            </a:r>
            <a:r>
              <a:rPr lang="en-US" sz="4000" dirty="0" smtClean="0">
                <a:latin typeface="Helvetica"/>
                <a:cs typeface="Helvetica"/>
              </a:rPr>
              <a:t>rample it down, and break it to </a:t>
            </a:r>
          </a:p>
          <a:p>
            <a:r>
              <a:rPr lang="en-US" sz="4000" dirty="0">
                <a:latin typeface="Helvetica"/>
                <a:cs typeface="Helvetica"/>
              </a:rPr>
              <a:t>p</a:t>
            </a:r>
            <a:r>
              <a:rPr lang="en-US" sz="4000" dirty="0" smtClean="0">
                <a:latin typeface="Helvetica"/>
                <a:cs typeface="Helvetica"/>
              </a:rPr>
              <a:t>ieces.</a:t>
            </a:r>
            <a:endParaRPr lang="en-US" sz="4000" dirty="0">
              <a:latin typeface="Helvetica"/>
              <a:cs typeface="Helvetica"/>
            </a:endParaRPr>
          </a:p>
        </p:txBody>
      </p:sp>
    </p:spTree>
    <p:extLst>
      <p:ext uri="{BB962C8B-B14F-4D97-AF65-F5344CB8AC3E}">
        <p14:creationId xmlns:p14="http://schemas.microsoft.com/office/powerpoint/2010/main" val="2070175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7363" y="496455"/>
            <a:ext cx="7997552" cy="5632311"/>
          </a:xfrm>
          <a:prstGeom prst="rect">
            <a:avLst/>
          </a:prstGeom>
          <a:noFill/>
        </p:spPr>
        <p:txBody>
          <a:bodyPr wrap="none" rtlCol="0">
            <a:spAutoFit/>
          </a:bodyPr>
          <a:lstStyle/>
          <a:p>
            <a:r>
              <a:rPr lang="en-US" sz="4000" dirty="0" smtClean="0">
                <a:latin typeface="Helvetica"/>
                <a:cs typeface="Helvetica"/>
              </a:rPr>
              <a:t>As for the ten horns, out of this</a:t>
            </a:r>
          </a:p>
          <a:p>
            <a:r>
              <a:rPr lang="en-US" sz="4000" dirty="0">
                <a:latin typeface="Helvetica"/>
                <a:cs typeface="Helvetica"/>
              </a:rPr>
              <a:t>k</a:t>
            </a:r>
            <a:r>
              <a:rPr lang="en-US" sz="4000" dirty="0" smtClean="0">
                <a:latin typeface="Helvetica"/>
                <a:cs typeface="Helvetica"/>
              </a:rPr>
              <a:t>ingdom ten kings shall arise, and</a:t>
            </a:r>
          </a:p>
          <a:p>
            <a:r>
              <a:rPr lang="en-US" sz="4000" dirty="0">
                <a:latin typeface="Helvetica"/>
                <a:cs typeface="Helvetica"/>
              </a:rPr>
              <a:t>a</a:t>
            </a:r>
            <a:r>
              <a:rPr lang="en-US" sz="4000" dirty="0" smtClean="0">
                <a:latin typeface="Helvetica"/>
                <a:cs typeface="Helvetica"/>
              </a:rPr>
              <a:t>nother shall arise after them; he </a:t>
            </a:r>
          </a:p>
          <a:p>
            <a:r>
              <a:rPr lang="en-US" sz="4000" dirty="0">
                <a:latin typeface="Helvetica"/>
                <a:cs typeface="Helvetica"/>
              </a:rPr>
              <a:t>s</a:t>
            </a:r>
            <a:r>
              <a:rPr lang="en-US" sz="4000" dirty="0" smtClean="0">
                <a:latin typeface="Helvetica"/>
                <a:cs typeface="Helvetica"/>
              </a:rPr>
              <a:t>hall be different from the former</a:t>
            </a:r>
          </a:p>
          <a:p>
            <a:r>
              <a:rPr lang="en-US" sz="4000" dirty="0">
                <a:latin typeface="Helvetica"/>
                <a:cs typeface="Helvetica"/>
              </a:rPr>
              <a:t>o</a:t>
            </a:r>
            <a:r>
              <a:rPr lang="en-US" sz="4000" dirty="0" smtClean="0">
                <a:latin typeface="Helvetica"/>
                <a:cs typeface="Helvetica"/>
              </a:rPr>
              <a:t>nes, and shall put down three</a:t>
            </a:r>
          </a:p>
          <a:p>
            <a:r>
              <a:rPr lang="en-US" sz="4000" dirty="0">
                <a:latin typeface="Helvetica"/>
                <a:cs typeface="Helvetica"/>
              </a:rPr>
              <a:t>k</a:t>
            </a:r>
            <a:r>
              <a:rPr lang="en-US" sz="4000" dirty="0" smtClean="0">
                <a:latin typeface="Helvetica"/>
                <a:cs typeface="Helvetica"/>
              </a:rPr>
              <a:t>ings.  He shall speak words</a:t>
            </a:r>
          </a:p>
          <a:p>
            <a:r>
              <a:rPr lang="en-US" sz="4000" dirty="0">
                <a:latin typeface="Helvetica"/>
                <a:cs typeface="Helvetica"/>
              </a:rPr>
              <a:t>a</a:t>
            </a:r>
            <a:r>
              <a:rPr lang="en-US" sz="4000" dirty="0" smtClean="0">
                <a:latin typeface="Helvetica"/>
                <a:cs typeface="Helvetica"/>
              </a:rPr>
              <a:t>gainst the Most High, and shall</a:t>
            </a:r>
          </a:p>
          <a:p>
            <a:r>
              <a:rPr lang="en-US" sz="4000" dirty="0">
                <a:latin typeface="Helvetica"/>
                <a:cs typeface="Helvetica"/>
              </a:rPr>
              <a:t>w</a:t>
            </a:r>
            <a:r>
              <a:rPr lang="en-US" sz="4000" dirty="0" smtClean="0">
                <a:latin typeface="Helvetica"/>
                <a:cs typeface="Helvetica"/>
              </a:rPr>
              <a:t>ear out the saints of the Most</a:t>
            </a:r>
          </a:p>
          <a:p>
            <a:r>
              <a:rPr lang="en-US" sz="4000" dirty="0" smtClean="0">
                <a:latin typeface="Helvetica"/>
                <a:cs typeface="Helvetica"/>
              </a:rPr>
              <a:t>High, and shall think to change</a:t>
            </a:r>
            <a:endParaRPr lang="en-US" sz="4000" dirty="0">
              <a:latin typeface="Helvetica"/>
              <a:cs typeface="Helvetica"/>
            </a:endParaRPr>
          </a:p>
        </p:txBody>
      </p:sp>
    </p:spTree>
    <p:extLst>
      <p:ext uri="{BB962C8B-B14F-4D97-AF65-F5344CB8AC3E}">
        <p14:creationId xmlns:p14="http://schemas.microsoft.com/office/powerpoint/2010/main" val="241423527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454" y="508000"/>
            <a:ext cx="8141321" cy="5632311"/>
          </a:xfrm>
          <a:prstGeom prst="rect">
            <a:avLst/>
          </a:prstGeom>
          <a:noFill/>
        </p:spPr>
        <p:txBody>
          <a:bodyPr wrap="none" rtlCol="0">
            <a:spAutoFit/>
          </a:bodyPr>
          <a:lstStyle/>
          <a:p>
            <a:r>
              <a:rPr lang="en-US" sz="4000" dirty="0">
                <a:latin typeface="Helvetica"/>
                <a:cs typeface="Helvetica"/>
              </a:rPr>
              <a:t>t</a:t>
            </a:r>
            <a:r>
              <a:rPr lang="en-US" sz="4000" dirty="0" smtClean="0">
                <a:latin typeface="Helvetica"/>
                <a:cs typeface="Helvetica"/>
              </a:rPr>
              <a:t>he times and the law; and they</a:t>
            </a:r>
          </a:p>
          <a:p>
            <a:r>
              <a:rPr lang="en-US" sz="4000" dirty="0">
                <a:latin typeface="Helvetica"/>
                <a:cs typeface="Helvetica"/>
              </a:rPr>
              <a:t>s</a:t>
            </a:r>
            <a:r>
              <a:rPr lang="en-US" sz="4000" dirty="0" smtClean="0">
                <a:latin typeface="Helvetica"/>
                <a:cs typeface="Helvetica"/>
              </a:rPr>
              <a:t>hall be given into his had for a</a:t>
            </a:r>
          </a:p>
          <a:p>
            <a:r>
              <a:rPr lang="en-US" sz="4000" dirty="0">
                <a:latin typeface="Helvetica"/>
                <a:cs typeface="Helvetica"/>
              </a:rPr>
              <a:t>t</a:t>
            </a:r>
            <a:r>
              <a:rPr lang="en-US" sz="4000" dirty="0" smtClean="0">
                <a:latin typeface="Helvetica"/>
                <a:cs typeface="Helvetica"/>
              </a:rPr>
              <a:t>ime, two times, and half a time.</a:t>
            </a:r>
          </a:p>
          <a:p>
            <a:r>
              <a:rPr lang="en-US" sz="4000" dirty="0" smtClean="0">
                <a:latin typeface="Helvetica"/>
                <a:cs typeface="Helvetica"/>
              </a:rPr>
              <a:t>But the court shall sit in judgment,</a:t>
            </a:r>
          </a:p>
          <a:p>
            <a:r>
              <a:rPr lang="en-US" sz="4000" dirty="0">
                <a:latin typeface="Helvetica"/>
                <a:cs typeface="Helvetica"/>
              </a:rPr>
              <a:t>a</a:t>
            </a:r>
            <a:r>
              <a:rPr lang="en-US" sz="4000" dirty="0" smtClean="0">
                <a:latin typeface="Helvetica"/>
                <a:cs typeface="Helvetica"/>
              </a:rPr>
              <a:t>nd his dominion shall be taken</a:t>
            </a:r>
          </a:p>
          <a:p>
            <a:r>
              <a:rPr lang="en-US" sz="4000" dirty="0">
                <a:latin typeface="Helvetica"/>
                <a:cs typeface="Helvetica"/>
              </a:rPr>
              <a:t>a</a:t>
            </a:r>
            <a:r>
              <a:rPr lang="en-US" sz="4000" dirty="0" smtClean="0">
                <a:latin typeface="Helvetica"/>
                <a:cs typeface="Helvetica"/>
              </a:rPr>
              <a:t>way, to be consumed and </a:t>
            </a:r>
          </a:p>
          <a:p>
            <a:r>
              <a:rPr lang="en-US" sz="4000" dirty="0">
                <a:latin typeface="Helvetica"/>
                <a:cs typeface="Helvetica"/>
              </a:rPr>
              <a:t>d</a:t>
            </a:r>
            <a:r>
              <a:rPr lang="en-US" sz="4000" dirty="0" smtClean="0">
                <a:latin typeface="Helvetica"/>
                <a:cs typeface="Helvetica"/>
              </a:rPr>
              <a:t>estroyed to the end.  And the </a:t>
            </a:r>
          </a:p>
          <a:p>
            <a:r>
              <a:rPr lang="en-US" sz="4000" dirty="0">
                <a:latin typeface="Helvetica"/>
                <a:cs typeface="Helvetica"/>
              </a:rPr>
              <a:t>k</a:t>
            </a:r>
            <a:r>
              <a:rPr lang="en-US" sz="4000" dirty="0" smtClean="0">
                <a:latin typeface="Helvetica"/>
                <a:cs typeface="Helvetica"/>
              </a:rPr>
              <a:t>ingdom and the dominion and the</a:t>
            </a:r>
          </a:p>
          <a:p>
            <a:r>
              <a:rPr lang="en-US" sz="4000" dirty="0">
                <a:latin typeface="Helvetica"/>
                <a:cs typeface="Helvetica"/>
              </a:rPr>
              <a:t>g</a:t>
            </a:r>
            <a:r>
              <a:rPr lang="en-US" sz="4000" dirty="0" smtClean="0">
                <a:latin typeface="Helvetica"/>
                <a:cs typeface="Helvetica"/>
              </a:rPr>
              <a:t>reatness of the kingdoms under  </a:t>
            </a:r>
            <a:endParaRPr lang="en-US" sz="4000" dirty="0">
              <a:latin typeface="Helvetica"/>
              <a:cs typeface="Helvetica"/>
            </a:endParaRPr>
          </a:p>
        </p:txBody>
      </p:sp>
    </p:spTree>
    <p:extLst>
      <p:ext uri="{BB962C8B-B14F-4D97-AF65-F5344CB8AC3E}">
        <p14:creationId xmlns:p14="http://schemas.microsoft.com/office/powerpoint/2010/main" val="13351458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2818" y="1039091"/>
            <a:ext cx="7768623" cy="3785652"/>
          </a:xfrm>
          <a:prstGeom prst="rect">
            <a:avLst/>
          </a:prstGeom>
          <a:noFill/>
        </p:spPr>
        <p:txBody>
          <a:bodyPr wrap="none" rtlCol="0">
            <a:spAutoFit/>
          </a:bodyPr>
          <a:lstStyle/>
          <a:p>
            <a:r>
              <a:rPr lang="en-US" sz="4000" dirty="0">
                <a:latin typeface="Helvetica"/>
                <a:cs typeface="Helvetica"/>
              </a:rPr>
              <a:t>t</a:t>
            </a:r>
            <a:r>
              <a:rPr lang="en-US" sz="4000" dirty="0" smtClean="0">
                <a:latin typeface="Helvetica"/>
                <a:cs typeface="Helvetica"/>
              </a:rPr>
              <a:t>he whole heaven shall be given</a:t>
            </a:r>
          </a:p>
          <a:p>
            <a:r>
              <a:rPr lang="en-US" sz="4000" dirty="0">
                <a:latin typeface="Helvetica"/>
                <a:cs typeface="Helvetica"/>
              </a:rPr>
              <a:t>t</a:t>
            </a:r>
            <a:r>
              <a:rPr lang="en-US" sz="4000" dirty="0" smtClean="0">
                <a:latin typeface="Helvetica"/>
                <a:cs typeface="Helvetica"/>
              </a:rPr>
              <a:t>o the people of the saints of the</a:t>
            </a:r>
          </a:p>
          <a:p>
            <a:r>
              <a:rPr lang="en-US" sz="4000" dirty="0" smtClean="0">
                <a:latin typeface="Helvetica"/>
                <a:cs typeface="Helvetica"/>
              </a:rPr>
              <a:t>Most High; their kingdom shall be</a:t>
            </a:r>
          </a:p>
          <a:p>
            <a:r>
              <a:rPr lang="en-US" sz="4000" dirty="0">
                <a:latin typeface="Helvetica"/>
                <a:cs typeface="Helvetica"/>
              </a:rPr>
              <a:t>a</a:t>
            </a:r>
            <a:r>
              <a:rPr lang="en-US" sz="4000" dirty="0" smtClean="0">
                <a:latin typeface="Helvetica"/>
                <a:cs typeface="Helvetica"/>
              </a:rPr>
              <a:t>n everlasting kingdom, and all</a:t>
            </a:r>
          </a:p>
          <a:p>
            <a:r>
              <a:rPr lang="en-US" sz="4000" dirty="0">
                <a:latin typeface="Helvetica"/>
                <a:cs typeface="Helvetica"/>
              </a:rPr>
              <a:t>d</a:t>
            </a:r>
            <a:r>
              <a:rPr lang="en-US" sz="4000" dirty="0" smtClean="0">
                <a:latin typeface="Helvetica"/>
                <a:cs typeface="Helvetica"/>
              </a:rPr>
              <a:t>ominions shall serve and obey</a:t>
            </a:r>
          </a:p>
          <a:p>
            <a:r>
              <a:rPr lang="en-US" sz="4000" dirty="0">
                <a:latin typeface="Helvetica"/>
                <a:cs typeface="Helvetica"/>
              </a:rPr>
              <a:t>t</a:t>
            </a:r>
            <a:r>
              <a:rPr lang="en-US" sz="4000" dirty="0" smtClean="0">
                <a:latin typeface="Helvetica"/>
                <a:cs typeface="Helvetica"/>
              </a:rPr>
              <a:t>hem.’”</a:t>
            </a:r>
            <a:endParaRPr lang="en-US" sz="4000" dirty="0">
              <a:latin typeface="Helvetica"/>
              <a:cs typeface="Helvetica"/>
            </a:endParaRPr>
          </a:p>
        </p:txBody>
      </p:sp>
    </p:spTree>
    <p:extLst>
      <p:ext uri="{BB962C8B-B14F-4D97-AF65-F5344CB8AC3E}">
        <p14:creationId xmlns:p14="http://schemas.microsoft.com/office/powerpoint/2010/main" val="36703524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545" y="796636"/>
            <a:ext cx="7426482" cy="1938992"/>
          </a:xfrm>
          <a:prstGeom prst="rect">
            <a:avLst/>
          </a:prstGeom>
          <a:noFill/>
        </p:spPr>
        <p:txBody>
          <a:bodyPr wrap="none" rtlCol="0">
            <a:spAutoFit/>
          </a:bodyPr>
          <a:lstStyle/>
          <a:p>
            <a:pPr marL="742950" indent="-742950">
              <a:buAutoNum type="arabicPeriod"/>
            </a:pPr>
            <a:r>
              <a:rPr lang="en-US" sz="4000" dirty="0" smtClean="0">
                <a:latin typeface="Helvetica"/>
                <a:cs typeface="Helvetica"/>
              </a:rPr>
              <a:t>Different from former ones:</a:t>
            </a:r>
          </a:p>
          <a:p>
            <a:r>
              <a:rPr lang="en-US" sz="4000" dirty="0">
                <a:latin typeface="Helvetica"/>
                <a:cs typeface="Helvetica"/>
              </a:rPr>
              <a:t> </a:t>
            </a:r>
            <a:r>
              <a:rPr lang="en-US" sz="4000" dirty="0" smtClean="0">
                <a:latin typeface="Helvetica"/>
                <a:cs typeface="Helvetica"/>
              </a:rPr>
              <a:t>    decree by Emperor Justinian</a:t>
            </a:r>
          </a:p>
          <a:p>
            <a:r>
              <a:rPr lang="en-US" sz="4000" dirty="0">
                <a:latin typeface="Helvetica"/>
                <a:cs typeface="Helvetica"/>
              </a:rPr>
              <a:t> </a:t>
            </a:r>
            <a:r>
              <a:rPr lang="en-US" sz="4000" dirty="0" smtClean="0">
                <a:latin typeface="Helvetica"/>
                <a:cs typeface="Helvetica"/>
              </a:rPr>
              <a:t>    in ________.</a:t>
            </a:r>
            <a:endParaRPr lang="en-US" sz="4000" dirty="0">
              <a:latin typeface="Helvetica"/>
              <a:cs typeface="Helvetica"/>
            </a:endParaRPr>
          </a:p>
        </p:txBody>
      </p:sp>
      <p:sp>
        <p:nvSpPr>
          <p:cNvPr id="3" name="TextBox 2"/>
          <p:cNvSpPr txBox="1"/>
          <p:nvPr/>
        </p:nvSpPr>
        <p:spPr>
          <a:xfrm>
            <a:off x="2332182" y="2023484"/>
            <a:ext cx="2152602" cy="707886"/>
          </a:xfrm>
          <a:prstGeom prst="rect">
            <a:avLst/>
          </a:prstGeom>
          <a:noFill/>
        </p:spPr>
        <p:txBody>
          <a:bodyPr wrap="none" rtlCol="0">
            <a:spAutoFit/>
          </a:bodyPr>
          <a:lstStyle/>
          <a:p>
            <a:r>
              <a:rPr lang="en-US" sz="4000" dirty="0" smtClean="0">
                <a:latin typeface="Helvetica"/>
                <a:cs typeface="Helvetica"/>
              </a:rPr>
              <a:t>533 A.D.</a:t>
            </a:r>
            <a:endParaRPr lang="en-US" sz="4000" dirty="0">
              <a:latin typeface="Helvetica"/>
              <a:cs typeface="Helvetica"/>
            </a:endParaRPr>
          </a:p>
        </p:txBody>
      </p:sp>
      <p:sp>
        <p:nvSpPr>
          <p:cNvPr id="4" name="TextBox 3"/>
          <p:cNvSpPr txBox="1"/>
          <p:nvPr/>
        </p:nvSpPr>
        <p:spPr>
          <a:xfrm>
            <a:off x="900545" y="3371272"/>
            <a:ext cx="8171879"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Put down three kings:</a:t>
            </a:r>
          </a:p>
          <a:p>
            <a:r>
              <a:rPr lang="en-US" sz="4000" dirty="0" smtClean="0">
                <a:latin typeface="Helvetica"/>
                <a:cs typeface="Helvetica"/>
              </a:rPr>
              <a:t>     _________________________.</a:t>
            </a:r>
            <a:endParaRPr lang="en-US" sz="4000" dirty="0">
              <a:latin typeface="Helvetica"/>
              <a:cs typeface="Helvetica"/>
            </a:endParaRPr>
          </a:p>
        </p:txBody>
      </p:sp>
      <p:sp>
        <p:nvSpPr>
          <p:cNvPr id="5" name="TextBox 4"/>
          <p:cNvSpPr txBox="1"/>
          <p:nvPr/>
        </p:nvSpPr>
        <p:spPr>
          <a:xfrm>
            <a:off x="1754909" y="3986825"/>
            <a:ext cx="6419346" cy="707886"/>
          </a:xfrm>
          <a:prstGeom prst="rect">
            <a:avLst/>
          </a:prstGeom>
          <a:noFill/>
        </p:spPr>
        <p:txBody>
          <a:bodyPr wrap="none" rtlCol="0">
            <a:spAutoFit/>
          </a:bodyPr>
          <a:lstStyle/>
          <a:p>
            <a:r>
              <a:rPr lang="en-US" sz="4000" dirty="0" err="1" smtClean="0">
                <a:latin typeface="Helvetica"/>
                <a:cs typeface="Helvetica"/>
              </a:rPr>
              <a:t>Heruli</a:t>
            </a:r>
            <a:r>
              <a:rPr lang="en-US" sz="4000" dirty="0" smtClean="0">
                <a:latin typeface="Helvetica"/>
                <a:cs typeface="Helvetica"/>
              </a:rPr>
              <a:t>, Vandals, </a:t>
            </a:r>
            <a:r>
              <a:rPr lang="en-US" sz="4000" dirty="0" err="1" smtClean="0">
                <a:latin typeface="Helvetica"/>
                <a:cs typeface="Helvetica"/>
              </a:rPr>
              <a:t>Ostrogoths</a:t>
            </a:r>
            <a:endParaRPr lang="en-US" sz="4000" dirty="0">
              <a:latin typeface="Helvetica"/>
              <a:cs typeface="Helvetica"/>
            </a:endParaRPr>
          </a:p>
        </p:txBody>
      </p:sp>
      <p:sp>
        <p:nvSpPr>
          <p:cNvPr id="6" name="TextBox 5"/>
          <p:cNvSpPr txBox="1"/>
          <p:nvPr/>
        </p:nvSpPr>
        <p:spPr>
          <a:xfrm>
            <a:off x="5334000" y="4783784"/>
            <a:ext cx="2494243" cy="707886"/>
          </a:xfrm>
          <a:prstGeom prst="rect">
            <a:avLst/>
          </a:prstGeom>
          <a:noFill/>
        </p:spPr>
        <p:txBody>
          <a:bodyPr wrap="none" rtlCol="0">
            <a:spAutoFit/>
          </a:bodyPr>
          <a:lstStyle/>
          <a:p>
            <a:r>
              <a:rPr lang="en-US" sz="4000" dirty="0" smtClean="0">
                <a:latin typeface="Helvetica"/>
                <a:cs typeface="Helvetica"/>
              </a:rPr>
              <a:t>(538 A.D.)</a:t>
            </a:r>
            <a:endParaRPr lang="en-US" sz="4000" dirty="0">
              <a:latin typeface="Helvetica"/>
              <a:cs typeface="Helvetica"/>
            </a:endParaRPr>
          </a:p>
        </p:txBody>
      </p:sp>
    </p:spTree>
    <p:extLst>
      <p:ext uri="{BB962C8B-B14F-4D97-AF65-F5344CB8AC3E}">
        <p14:creationId xmlns:p14="http://schemas.microsoft.com/office/powerpoint/2010/main" val="3670264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down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091" y="600364"/>
            <a:ext cx="7250703" cy="1323439"/>
          </a:xfrm>
          <a:prstGeom prst="rect">
            <a:avLst/>
          </a:prstGeom>
          <a:noFill/>
        </p:spPr>
        <p:txBody>
          <a:bodyPr wrap="none" rtlCol="0">
            <a:spAutoFit/>
          </a:bodyPr>
          <a:lstStyle/>
          <a:p>
            <a:pPr marL="742950" indent="-742950">
              <a:buAutoNum type="arabicPeriod" startAt="3"/>
            </a:pPr>
            <a:r>
              <a:rPr lang="en-US" sz="4000" dirty="0" smtClean="0">
                <a:latin typeface="Helvetica"/>
                <a:cs typeface="Helvetica"/>
              </a:rPr>
              <a:t>Speaks great words against</a:t>
            </a:r>
          </a:p>
          <a:p>
            <a:r>
              <a:rPr lang="en-US" sz="4000" dirty="0">
                <a:latin typeface="Helvetica"/>
                <a:cs typeface="Helvetica"/>
              </a:rPr>
              <a:t> </a:t>
            </a:r>
            <a:r>
              <a:rPr lang="en-US" sz="4000" dirty="0" smtClean="0">
                <a:latin typeface="Helvetica"/>
                <a:cs typeface="Helvetica"/>
              </a:rPr>
              <a:t>    the __________.</a:t>
            </a:r>
            <a:endParaRPr lang="en-US" sz="4000" dirty="0">
              <a:latin typeface="Helvetica"/>
              <a:cs typeface="Helvetica"/>
            </a:endParaRPr>
          </a:p>
        </p:txBody>
      </p:sp>
      <p:sp>
        <p:nvSpPr>
          <p:cNvPr id="3" name="TextBox 2"/>
          <p:cNvSpPr txBox="1"/>
          <p:nvPr/>
        </p:nvSpPr>
        <p:spPr>
          <a:xfrm>
            <a:off x="2782455" y="1215917"/>
            <a:ext cx="2493742" cy="707886"/>
          </a:xfrm>
          <a:prstGeom prst="rect">
            <a:avLst/>
          </a:prstGeom>
          <a:noFill/>
        </p:spPr>
        <p:txBody>
          <a:bodyPr wrap="none" rtlCol="0">
            <a:spAutoFit/>
          </a:bodyPr>
          <a:lstStyle/>
          <a:p>
            <a:r>
              <a:rPr lang="en-US" sz="4000" dirty="0" smtClean="0">
                <a:latin typeface="Helvetica"/>
                <a:cs typeface="Helvetica"/>
              </a:rPr>
              <a:t>Most High</a:t>
            </a:r>
            <a:endParaRPr lang="en-US" sz="4000" dirty="0">
              <a:latin typeface="Helvetica"/>
              <a:cs typeface="Helvetica"/>
            </a:endParaRPr>
          </a:p>
        </p:txBody>
      </p:sp>
      <p:sp>
        <p:nvSpPr>
          <p:cNvPr id="4" name="TextBox 3"/>
          <p:cNvSpPr txBox="1"/>
          <p:nvPr/>
        </p:nvSpPr>
        <p:spPr>
          <a:xfrm>
            <a:off x="1039091" y="2597727"/>
            <a:ext cx="6827510" cy="1323439"/>
          </a:xfrm>
          <a:prstGeom prst="rect">
            <a:avLst/>
          </a:prstGeom>
          <a:noFill/>
        </p:spPr>
        <p:txBody>
          <a:bodyPr wrap="none" rtlCol="0">
            <a:spAutoFit/>
          </a:bodyPr>
          <a:lstStyle/>
          <a:p>
            <a:pPr marL="742950" indent="-742950">
              <a:buAutoNum type="arabicPeriod" startAt="4"/>
            </a:pPr>
            <a:r>
              <a:rPr lang="en-US" sz="4000" dirty="0" smtClean="0">
                <a:latin typeface="Helvetica"/>
                <a:cs typeface="Helvetica"/>
              </a:rPr>
              <a:t>___________the saints of</a:t>
            </a:r>
          </a:p>
          <a:p>
            <a:r>
              <a:rPr lang="en-US" sz="4000" dirty="0">
                <a:latin typeface="Helvetica"/>
                <a:cs typeface="Helvetica"/>
              </a:rPr>
              <a:t> </a:t>
            </a:r>
            <a:r>
              <a:rPr lang="en-US" sz="4000" dirty="0" smtClean="0">
                <a:latin typeface="Helvetica"/>
                <a:cs typeface="Helvetica"/>
              </a:rPr>
              <a:t>    the Most High.</a:t>
            </a:r>
            <a:endParaRPr lang="en-US" sz="4000" dirty="0">
              <a:latin typeface="Helvetica"/>
              <a:cs typeface="Helvetica"/>
            </a:endParaRPr>
          </a:p>
        </p:txBody>
      </p:sp>
      <p:sp>
        <p:nvSpPr>
          <p:cNvPr id="5" name="TextBox 4"/>
          <p:cNvSpPr txBox="1"/>
          <p:nvPr/>
        </p:nvSpPr>
        <p:spPr>
          <a:xfrm>
            <a:off x="1824182" y="2597727"/>
            <a:ext cx="2750723" cy="707886"/>
          </a:xfrm>
          <a:prstGeom prst="rect">
            <a:avLst/>
          </a:prstGeom>
          <a:noFill/>
        </p:spPr>
        <p:txBody>
          <a:bodyPr wrap="none" rtlCol="0">
            <a:spAutoFit/>
          </a:bodyPr>
          <a:lstStyle/>
          <a:p>
            <a:r>
              <a:rPr lang="en-US" sz="4000" dirty="0" smtClean="0">
                <a:latin typeface="Helvetica"/>
                <a:cs typeface="Helvetica"/>
              </a:rPr>
              <a:t>Persecutes</a:t>
            </a:r>
            <a:endParaRPr lang="en-US" sz="4000" dirty="0">
              <a:latin typeface="Helvetica"/>
              <a:cs typeface="Helvetica"/>
            </a:endParaRPr>
          </a:p>
        </p:txBody>
      </p:sp>
      <p:sp>
        <p:nvSpPr>
          <p:cNvPr id="6" name="TextBox 5"/>
          <p:cNvSpPr txBox="1"/>
          <p:nvPr/>
        </p:nvSpPr>
        <p:spPr>
          <a:xfrm>
            <a:off x="1039091" y="4445000"/>
            <a:ext cx="7648248" cy="1323439"/>
          </a:xfrm>
          <a:prstGeom prst="rect">
            <a:avLst/>
          </a:prstGeom>
          <a:noFill/>
        </p:spPr>
        <p:txBody>
          <a:bodyPr wrap="none" rtlCol="0">
            <a:spAutoFit/>
          </a:bodyPr>
          <a:lstStyle/>
          <a:p>
            <a:pPr marL="742950" indent="-742950">
              <a:buAutoNum type="arabicPeriod" startAt="5"/>
            </a:pPr>
            <a:r>
              <a:rPr lang="en-US" sz="4000" dirty="0" smtClean="0">
                <a:latin typeface="Helvetica"/>
                <a:cs typeface="Helvetica"/>
              </a:rPr>
              <a:t>Thinks to change ______ and</a:t>
            </a:r>
          </a:p>
          <a:p>
            <a:r>
              <a:rPr lang="en-US" sz="4000" dirty="0" smtClean="0">
                <a:latin typeface="Helvetica"/>
                <a:cs typeface="Helvetica"/>
              </a:rPr>
              <a:t>      _____.</a:t>
            </a:r>
            <a:endParaRPr lang="en-US" sz="4000" dirty="0">
              <a:latin typeface="Helvetica"/>
              <a:cs typeface="Helvetica"/>
            </a:endParaRPr>
          </a:p>
        </p:txBody>
      </p:sp>
      <p:sp>
        <p:nvSpPr>
          <p:cNvPr id="7" name="TextBox 6"/>
          <p:cNvSpPr txBox="1"/>
          <p:nvPr/>
        </p:nvSpPr>
        <p:spPr>
          <a:xfrm>
            <a:off x="6061364" y="4445000"/>
            <a:ext cx="1410212" cy="707886"/>
          </a:xfrm>
          <a:prstGeom prst="rect">
            <a:avLst/>
          </a:prstGeom>
          <a:noFill/>
        </p:spPr>
        <p:txBody>
          <a:bodyPr wrap="none" rtlCol="0">
            <a:spAutoFit/>
          </a:bodyPr>
          <a:lstStyle/>
          <a:p>
            <a:r>
              <a:rPr lang="en-US" sz="4000" dirty="0" smtClean="0">
                <a:latin typeface="Helvetica"/>
                <a:cs typeface="Helvetica"/>
              </a:rPr>
              <a:t>times</a:t>
            </a:r>
            <a:endParaRPr lang="en-US" sz="4000" dirty="0">
              <a:latin typeface="Helvetica"/>
              <a:cs typeface="Helvetica"/>
            </a:endParaRPr>
          </a:p>
        </p:txBody>
      </p:sp>
      <p:sp>
        <p:nvSpPr>
          <p:cNvPr id="8" name="TextBox 7"/>
          <p:cNvSpPr txBox="1"/>
          <p:nvPr/>
        </p:nvSpPr>
        <p:spPr>
          <a:xfrm>
            <a:off x="1962727" y="5060553"/>
            <a:ext cx="1210838" cy="707886"/>
          </a:xfrm>
          <a:prstGeom prst="rect">
            <a:avLst/>
          </a:prstGeom>
          <a:noFill/>
        </p:spPr>
        <p:txBody>
          <a:bodyPr wrap="none" rtlCol="0">
            <a:spAutoFit/>
          </a:bodyPr>
          <a:lstStyle/>
          <a:p>
            <a:r>
              <a:rPr lang="en-US" sz="4000" dirty="0" smtClean="0">
                <a:latin typeface="Helvetica"/>
                <a:cs typeface="Helvetica"/>
              </a:rPr>
              <a:t>laws</a:t>
            </a:r>
            <a:endParaRPr lang="en-US" sz="4000" dirty="0">
              <a:latin typeface="Helvetica"/>
              <a:cs typeface="Helvetica"/>
            </a:endParaRPr>
          </a:p>
        </p:txBody>
      </p:sp>
    </p:spTree>
    <p:extLst>
      <p:ext uri="{BB962C8B-B14F-4D97-AF65-F5344CB8AC3E}">
        <p14:creationId xmlns:p14="http://schemas.microsoft.com/office/powerpoint/2010/main" val="1244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trips(downLeft)">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strips(downLeft)">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6727" y="877455"/>
            <a:ext cx="7917552" cy="1323439"/>
          </a:xfrm>
          <a:prstGeom prst="rect">
            <a:avLst/>
          </a:prstGeom>
          <a:noFill/>
        </p:spPr>
        <p:txBody>
          <a:bodyPr wrap="none" rtlCol="0">
            <a:spAutoFit/>
          </a:bodyPr>
          <a:lstStyle/>
          <a:p>
            <a:pPr marL="742950" indent="-742950">
              <a:buAutoNum type="arabicPeriod" startAt="6"/>
            </a:pPr>
            <a:r>
              <a:rPr lang="en-US" sz="4000" dirty="0" smtClean="0">
                <a:latin typeface="Helvetica"/>
                <a:cs typeface="Helvetica"/>
              </a:rPr>
              <a:t>In power for a time, two times,</a:t>
            </a:r>
          </a:p>
          <a:p>
            <a:r>
              <a:rPr lang="en-US" sz="4000" dirty="0">
                <a:latin typeface="Helvetica"/>
                <a:cs typeface="Helvetica"/>
              </a:rPr>
              <a:t> </a:t>
            </a:r>
            <a:r>
              <a:rPr lang="en-US" sz="4000" dirty="0" smtClean="0">
                <a:latin typeface="Helvetica"/>
                <a:cs typeface="Helvetica"/>
              </a:rPr>
              <a:t>    and a half a time: __________</a:t>
            </a:r>
            <a:endParaRPr lang="en-US" sz="4000" dirty="0">
              <a:latin typeface="Helvetica"/>
              <a:cs typeface="Helvetica"/>
            </a:endParaRPr>
          </a:p>
        </p:txBody>
      </p:sp>
      <p:sp>
        <p:nvSpPr>
          <p:cNvPr id="3" name="TextBox 2"/>
          <p:cNvSpPr txBox="1"/>
          <p:nvPr/>
        </p:nvSpPr>
        <p:spPr>
          <a:xfrm>
            <a:off x="5899727" y="1469917"/>
            <a:ext cx="2736196" cy="707886"/>
          </a:xfrm>
          <a:prstGeom prst="rect">
            <a:avLst/>
          </a:prstGeom>
          <a:noFill/>
        </p:spPr>
        <p:txBody>
          <a:bodyPr wrap="none" rtlCol="0">
            <a:spAutoFit/>
          </a:bodyPr>
          <a:lstStyle/>
          <a:p>
            <a:r>
              <a:rPr lang="en-US" sz="4000" dirty="0">
                <a:latin typeface="Helvetica"/>
                <a:cs typeface="Helvetica"/>
              </a:rPr>
              <a:t>t</a:t>
            </a:r>
            <a:r>
              <a:rPr lang="en-US" sz="4000" dirty="0" smtClean="0">
                <a:latin typeface="Helvetica"/>
                <a:cs typeface="Helvetica"/>
              </a:rPr>
              <a:t>ime = year</a:t>
            </a:r>
            <a:endParaRPr lang="en-US" sz="4000" dirty="0">
              <a:latin typeface="Helvetica"/>
              <a:cs typeface="Helvetica"/>
            </a:endParaRPr>
          </a:p>
        </p:txBody>
      </p:sp>
      <p:sp>
        <p:nvSpPr>
          <p:cNvPr id="4" name="TextBox 3"/>
          <p:cNvSpPr txBox="1"/>
          <p:nvPr/>
        </p:nvSpPr>
        <p:spPr>
          <a:xfrm>
            <a:off x="946727" y="3144330"/>
            <a:ext cx="7494359" cy="1323439"/>
          </a:xfrm>
          <a:prstGeom prst="rect">
            <a:avLst/>
          </a:prstGeom>
          <a:noFill/>
        </p:spPr>
        <p:txBody>
          <a:bodyPr wrap="none" rtlCol="0">
            <a:spAutoFit/>
          </a:bodyPr>
          <a:lstStyle/>
          <a:p>
            <a:pPr marL="742950" indent="-742950">
              <a:buAutoNum type="arabicPeriod" startAt="7"/>
            </a:pPr>
            <a:r>
              <a:rPr lang="en-US" sz="4000" dirty="0" smtClean="0">
                <a:latin typeface="Helvetica"/>
                <a:cs typeface="Helvetica"/>
              </a:rPr>
              <a:t>3½ years = 1260 days/years;</a:t>
            </a:r>
          </a:p>
          <a:p>
            <a:r>
              <a:rPr lang="en-US" sz="4000" dirty="0" smtClean="0">
                <a:latin typeface="Helvetica"/>
                <a:cs typeface="Helvetica"/>
              </a:rPr>
              <a:t>     538 – 1798 A.D.</a:t>
            </a:r>
            <a:endParaRPr lang="en-US" sz="4000" dirty="0">
              <a:latin typeface="Helvetica"/>
              <a:cs typeface="Helvetica"/>
            </a:endParaRPr>
          </a:p>
        </p:txBody>
      </p:sp>
    </p:spTree>
    <p:extLst>
      <p:ext uri="{BB962C8B-B14F-4D97-AF65-F5344CB8AC3E}">
        <p14:creationId xmlns:p14="http://schemas.microsoft.com/office/powerpoint/2010/main" val="3401305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15634"/>
            <a:ext cx="8229600" cy="5761183"/>
          </a:xfrm>
        </p:spPr>
        <p:txBody>
          <a:bodyPr>
            <a:normAutofit/>
          </a:bodyPr>
          <a:lstStyle/>
          <a:p>
            <a:pPr marL="0" indent="0">
              <a:buNone/>
            </a:pPr>
            <a:r>
              <a:rPr lang="en-US" sz="4000" dirty="0" smtClean="0">
                <a:latin typeface="Helvetica"/>
                <a:cs typeface="Helvetica"/>
              </a:rPr>
              <a:t>“It pleased Darius to set over the kingdom a hundred and twenty satraps, to be throughout the whole kingdom; and over them three presidents, of whom Daniel was one, to whom these satraps should give account, so that the king might suffer no loss.  Then this Daniel became distinguished above all the</a:t>
            </a:r>
            <a:endParaRPr lang="en-US" sz="4000" dirty="0">
              <a:latin typeface="Helvetica"/>
              <a:cs typeface="Helvetica"/>
            </a:endParaRPr>
          </a:p>
        </p:txBody>
      </p:sp>
      <p:sp>
        <p:nvSpPr>
          <p:cNvPr id="3" name="Title 2"/>
          <p:cNvSpPr>
            <a:spLocks noGrp="1"/>
          </p:cNvSpPr>
          <p:nvPr>
            <p:ph type="title"/>
          </p:nvPr>
        </p:nvSpPr>
        <p:spPr>
          <a:xfrm>
            <a:off x="457200" y="-1069109"/>
            <a:ext cx="8229600" cy="1219200"/>
          </a:xfrm>
        </p:spPr>
        <p:txBody>
          <a:bodyPr/>
          <a:lstStyle/>
          <a:p>
            <a:endParaRPr lang="en-US"/>
          </a:p>
        </p:txBody>
      </p:sp>
    </p:spTree>
    <p:extLst>
      <p:ext uri="{BB962C8B-B14F-4D97-AF65-F5344CB8AC3E}">
        <p14:creationId xmlns:p14="http://schemas.microsoft.com/office/powerpoint/2010/main" val="68405480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608296"/>
            <a:ext cx="8120783" cy="707886"/>
          </a:xfrm>
          <a:prstGeom prst="rect">
            <a:avLst/>
          </a:prstGeom>
          <a:noFill/>
        </p:spPr>
        <p:txBody>
          <a:bodyPr wrap="none" rtlCol="0">
            <a:spAutoFit/>
          </a:bodyPr>
          <a:lstStyle/>
          <a:p>
            <a:r>
              <a:rPr lang="en-US" sz="4000" dirty="0" smtClean="0">
                <a:latin typeface="Helvetica"/>
                <a:cs typeface="Helvetica"/>
              </a:rPr>
              <a:t>IV.  Crucial Issues in the End Time.</a:t>
            </a:r>
            <a:endParaRPr lang="en-US" sz="4000" dirty="0">
              <a:latin typeface="Helvetica"/>
              <a:cs typeface="Helvetica"/>
            </a:endParaRPr>
          </a:p>
        </p:txBody>
      </p:sp>
      <p:sp>
        <p:nvSpPr>
          <p:cNvPr id="3" name="TextBox 2"/>
          <p:cNvSpPr txBox="1"/>
          <p:nvPr/>
        </p:nvSpPr>
        <p:spPr>
          <a:xfrm>
            <a:off x="1431636" y="1735784"/>
            <a:ext cx="6865982" cy="1323439"/>
          </a:xfrm>
          <a:prstGeom prst="rect">
            <a:avLst/>
          </a:prstGeom>
          <a:noFill/>
        </p:spPr>
        <p:txBody>
          <a:bodyPr wrap="none" rtlCol="0">
            <a:spAutoFit/>
          </a:bodyPr>
          <a:lstStyle/>
          <a:p>
            <a:pPr marL="742950" indent="-742950">
              <a:buAutoNum type="alphaUcPeriod"/>
            </a:pPr>
            <a:r>
              <a:rPr lang="en-US" sz="4000" dirty="0" smtClean="0">
                <a:latin typeface="Helvetica"/>
                <a:cs typeface="Helvetica"/>
              </a:rPr>
              <a:t>Authority of human beings </a:t>
            </a:r>
          </a:p>
          <a:p>
            <a:r>
              <a:rPr lang="en-US" sz="4000" dirty="0">
                <a:latin typeface="Helvetica"/>
                <a:cs typeface="Helvetica"/>
              </a:rPr>
              <a:t> </a:t>
            </a:r>
            <a:r>
              <a:rPr lang="en-US" sz="4000" dirty="0" smtClean="0">
                <a:latin typeface="Helvetica"/>
                <a:cs typeface="Helvetica"/>
              </a:rPr>
              <a:t>    vs. authority of God.</a:t>
            </a:r>
            <a:endParaRPr lang="en-US" sz="4000" dirty="0">
              <a:latin typeface="Helvetica"/>
              <a:cs typeface="Helvetica"/>
            </a:endParaRPr>
          </a:p>
        </p:txBody>
      </p:sp>
      <p:sp>
        <p:nvSpPr>
          <p:cNvPr id="4" name="TextBox 3"/>
          <p:cNvSpPr txBox="1"/>
          <p:nvPr/>
        </p:nvSpPr>
        <p:spPr>
          <a:xfrm>
            <a:off x="1431636" y="3417455"/>
            <a:ext cx="7588536" cy="1323439"/>
          </a:xfrm>
          <a:prstGeom prst="rect">
            <a:avLst/>
          </a:prstGeom>
          <a:noFill/>
        </p:spPr>
        <p:txBody>
          <a:bodyPr wrap="none" rtlCol="0">
            <a:spAutoFit/>
          </a:bodyPr>
          <a:lstStyle/>
          <a:p>
            <a:r>
              <a:rPr lang="en-US" sz="4000" dirty="0" smtClean="0">
                <a:latin typeface="Helvetica"/>
                <a:cs typeface="Helvetica"/>
              </a:rPr>
              <a:t>B.  Worship controlled by human</a:t>
            </a:r>
          </a:p>
          <a:p>
            <a:r>
              <a:rPr lang="en-US" sz="4000" dirty="0">
                <a:latin typeface="Helvetica"/>
                <a:cs typeface="Helvetica"/>
              </a:rPr>
              <a:t> </a:t>
            </a:r>
            <a:r>
              <a:rPr lang="en-US" sz="4000" dirty="0" smtClean="0">
                <a:latin typeface="Helvetica"/>
                <a:cs typeface="Helvetica"/>
              </a:rPr>
              <a:t>    law.  </a:t>
            </a:r>
            <a:endParaRPr lang="en-US" sz="4000" dirty="0">
              <a:latin typeface="Helvetica"/>
              <a:cs typeface="Helvetica"/>
            </a:endParaRPr>
          </a:p>
        </p:txBody>
      </p:sp>
      <p:sp>
        <p:nvSpPr>
          <p:cNvPr id="5" name="TextBox 4"/>
          <p:cNvSpPr txBox="1"/>
          <p:nvPr/>
        </p:nvSpPr>
        <p:spPr>
          <a:xfrm>
            <a:off x="1431636" y="5183909"/>
            <a:ext cx="6029115" cy="707886"/>
          </a:xfrm>
          <a:prstGeom prst="rect">
            <a:avLst/>
          </a:prstGeom>
          <a:noFill/>
        </p:spPr>
        <p:txBody>
          <a:bodyPr wrap="none" rtlCol="0">
            <a:spAutoFit/>
          </a:bodyPr>
          <a:lstStyle/>
          <a:p>
            <a:r>
              <a:rPr lang="en-US" sz="4000" dirty="0" smtClean="0">
                <a:latin typeface="Helvetica"/>
                <a:cs typeface="Helvetica"/>
              </a:rPr>
              <a:t>C.  Who has your loyalty?</a:t>
            </a:r>
            <a:endParaRPr lang="en-US" sz="4000" dirty="0">
              <a:latin typeface="Helvetica"/>
              <a:cs typeface="Helvetica"/>
            </a:endParaRPr>
          </a:p>
        </p:txBody>
      </p:sp>
    </p:spTree>
    <p:extLst>
      <p:ext uri="{BB962C8B-B14F-4D97-AF65-F5344CB8AC3E}">
        <p14:creationId xmlns:p14="http://schemas.microsoft.com/office/powerpoint/2010/main" val="2773342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3181"/>
            <a:ext cx="8229600" cy="4572000"/>
          </a:xfrm>
        </p:spPr>
        <p:txBody>
          <a:bodyPr>
            <a:normAutofit/>
          </a:bodyPr>
          <a:lstStyle/>
          <a:p>
            <a:pPr marL="0" indent="0">
              <a:buNone/>
            </a:pPr>
            <a:r>
              <a:rPr lang="en-US" sz="4000" dirty="0">
                <a:latin typeface="Helvetica"/>
                <a:cs typeface="Helvetica"/>
              </a:rPr>
              <a:t>o</a:t>
            </a:r>
            <a:r>
              <a:rPr lang="en-US" sz="4000" dirty="0" smtClean="0">
                <a:latin typeface="Helvetica"/>
                <a:cs typeface="Helvetica"/>
              </a:rPr>
              <a:t>ther presidents and satraps, because an excellent spirit was in him; and the king planned to set him over the whole kingdom.”</a:t>
            </a:r>
            <a:endParaRPr lang="en-US" sz="4000" dirty="0">
              <a:latin typeface="Helvetica"/>
              <a:cs typeface="Helvetica"/>
            </a:endParaRPr>
          </a:p>
        </p:txBody>
      </p:sp>
      <p:sp>
        <p:nvSpPr>
          <p:cNvPr id="3" name="Title 2"/>
          <p:cNvSpPr>
            <a:spLocks noGrp="1"/>
          </p:cNvSpPr>
          <p:nvPr>
            <p:ph type="title"/>
          </p:nvPr>
        </p:nvSpPr>
        <p:spPr>
          <a:xfrm>
            <a:off x="376382" y="-1115291"/>
            <a:ext cx="8229600" cy="1219200"/>
          </a:xfrm>
        </p:spPr>
        <p:txBody>
          <a:bodyPr/>
          <a:lstStyle/>
          <a:p>
            <a:endParaRPr lang="en-US"/>
          </a:p>
        </p:txBody>
      </p:sp>
    </p:spTree>
    <p:extLst>
      <p:ext uri="{BB962C8B-B14F-4D97-AF65-F5344CB8AC3E}">
        <p14:creationId xmlns:p14="http://schemas.microsoft.com/office/powerpoint/2010/main" val="15118564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3909" y="1154545"/>
            <a:ext cx="184666" cy="707886"/>
          </a:xfrm>
          <a:prstGeom prst="rect">
            <a:avLst/>
          </a:prstGeom>
          <a:noFill/>
        </p:spPr>
        <p:txBody>
          <a:bodyPr wrap="none" rtlCol="0">
            <a:spAutoFit/>
          </a:bodyPr>
          <a:lstStyle/>
          <a:p>
            <a:endParaRPr lang="en-US" sz="4000" dirty="0">
              <a:latin typeface="Helvetica"/>
              <a:cs typeface="Helvetica"/>
            </a:endParaRPr>
          </a:p>
        </p:txBody>
      </p:sp>
      <p:sp>
        <p:nvSpPr>
          <p:cNvPr id="8" name="TextBox 7"/>
          <p:cNvSpPr txBox="1"/>
          <p:nvPr/>
        </p:nvSpPr>
        <p:spPr>
          <a:xfrm>
            <a:off x="715818" y="658089"/>
            <a:ext cx="7573818" cy="1323439"/>
          </a:xfrm>
          <a:prstGeom prst="rect">
            <a:avLst/>
          </a:prstGeom>
          <a:noFill/>
        </p:spPr>
        <p:txBody>
          <a:bodyPr wrap="square" rtlCol="0">
            <a:spAutoFit/>
          </a:bodyPr>
          <a:lstStyle/>
          <a:p>
            <a:pPr marL="742950" indent="-742950">
              <a:buAutoNum type="alphaUcPeriod" startAt="2"/>
            </a:pPr>
            <a:r>
              <a:rPr lang="en-US" sz="4000" dirty="0" smtClean="0">
                <a:latin typeface="Helvetica"/>
                <a:cs typeface="Helvetica"/>
              </a:rPr>
              <a:t>Conspiracy against Daniel.</a:t>
            </a:r>
          </a:p>
          <a:p>
            <a:endParaRPr lang="en-US" sz="4000" dirty="0" smtClean="0">
              <a:latin typeface="Helvetica"/>
              <a:cs typeface="Helvetica"/>
            </a:endParaRPr>
          </a:p>
        </p:txBody>
      </p:sp>
      <p:sp>
        <p:nvSpPr>
          <p:cNvPr id="9" name="TextBox 8"/>
          <p:cNvSpPr txBox="1"/>
          <p:nvPr/>
        </p:nvSpPr>
        <p:spPr>
          <a:xfrm>
            <a:off x="1417994" y="1704439"/>
            <a:ext cx="5968301" cy="1323439"/>
          </a:xfrm>
          <a:prstGeom prst="rect">
            <a:avLst/>
          </a:prstGeom>
          <a:noFill/>
        </p:spPr>
        <p:txBody>
          <a:bodyPr wrap="none" rtlCol="0">
            <a:spAutoFit/>
          </a:bodyPr>
          <a:lstStyle/>
          <a:p>
            <a:pPr marL="742950" indent="-742950">
              <a:buAutoNum type="arabicPeriod"/>
            </a:pPr>
            <a:r>
              <a:rPr lang="en-US" sz="4000" dirty="0" smtClean="0">
                <a:latin typeface="Helvetica"/>
                <a:cs typeface="Helvetica"/>
              </a:rPr>
              <a:t>Jealousy among other</a:t>
            </a:r>
          </a:p>
          <a:p>
            <a:r>
              <a:rPr lang="en-US" sz="4000" dirty="0" smtClean="0">
                <a:latin typeface="Helvetica"/>
                <a:cs typeface="Helvetica"/>
              </a:rPr>
              <a:t>     officials:  Daniel 6:4.</a:t>
            </a:r>
            <a:endParaRPr lang="en-US" sz="4000" dirty="0">
              <a:latin typeface="Helvetica"/>
              <a:cs typeface="Helvetica"/>
            </a:endParaRPr>
          </a:p>
        </p:txBody>
      </p:sp>
      <p:sp>
        <p:nvSpPr>
          <p:cNvPr id="10" name="TextBox 9"/>
          <p:cNvSpPr txBox="1"/>
          <p:nvPr/>
        </p:nvSpPr>
        <p:spPr>
          <a:xfrm>
            <a:off x="912091" y="3463636"/>
            <a:ext cx="7712518" cy="2554545"/>
          </a:xfrm>
          <a:prstGeom prst="rect">
            <a:avLst/>
          </a:prstGeom>
          <a:noFill/>
        </p:spPr>
        <p:txBody>
          <a:bodyPr wrap="none" rtlCol="0">
            <a:spAutoFit/>
          </a:bodyPr>
          <a:lstStyle/>
          <a:p>
            <a:r>
              <a:rPr lang="en-US" sz="4000" dirty="0" smtClean="0">
                <a:latin typeface="Helvetica"/>
                <a:cs typeface="Helvetica"/>
              </a:rPr>
              <a:t>“Then the presidents and satraps</a:t>
            </a:r>
          </a:p>
          <a:p>
            <a:r>
              <a:rPr lang="en-US" sz="4000" dirty="0">
                <a:latin typeface="Helvetica"/>
                <a:cs typeface="Helvetica"/>
              </a:rPr>
              <a:t>s</a:t>
            </a:r>
            <a:r>
              <a:rPr lang="en-US" sz="4000" dirty="0" smtClean="0">
                <a:latin typeface="Helvetica"/>
                <a:cs typeface="Helvetica"/>
              </a:rPr>
              <a:t>ought to find a ground for </a:t>
            </a:r>
          </a:p>
          <a:p>
            <a:r>
              <a:rPr lang="en-US" sz="4000" dirty="0">
                <a:latin typeface="Helvetica"/>
                <a:cs typeface="Helvetica"/>
              </a:rPr>
              <a:t>c</a:t>
            </a:r>
            <a:r>
              <a:rPr lang="en-US" sz="4000" dirty="0" smtClean="0">
                <a:latin typeface="Helvetica"/>
                <a:cs typeface="Helvetica"/>
              </a:rPr>
              <a:t>omplaint against Daniel with</a:t>
            </a:r>
          </a:p>
          <a:p>
            <a:r>
              <a:rPr lang="en-US" sz="4000" dirty="0">
                <a:latin typeface="Helvetica"/>
                <a:cs typeface="Helvetica"/>
              </a:rPr>
              <a:t>r</a:t>
            </a:r>
            <a:r>
              <a:rPr lang="en-US" sz="4000" dirty="0" smtClean="0">
                <a:latin typeface="Helvetica"/>
                <a:cs typeface="Helvetica"/>
              </a:rPr>
              <a:t>egard to the kingdom; but they</a:t>
            </a:r>
            <a:endParaRPr lang="en-US" sz="4000" dirty="0">
              <a:latin typeface="Helvetica"/>
              <a:cs typeface="Helvetica"/>
            </a:endParaRPr>
          </a:p>
        </p:txBody>
      </p:sp>
    </p:spTree>
    <p:extLst>
      <p:ext uri="{BB962C8B-B14F-4D97-AF65-F5344CB8AC3E}">
        <p14:creationId xmlns:p14="http://schemas.microsoft.com/office/powerpoint/2010/main" val="1321236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7545" y="1269999"/>
            <a:ext cx="7398680" cy="2554545"/>
          </a:xfrm>
          <a:prstGeom prst="rect">
            <a:avLst/>
          </a:prstGeom>
          <a:noFill/>
        </p:spPr>
        <p:txBody>
          <a:bodyPr wrap="none" rtlCol="0">
            <a:spAutoFit/>
          </a:bodyPr>
          <a:lstStyle/>
          <a:p>
            <a:r>
              <a:rPr lang="en-US" sz="4000" dirty="0">
                <a:latin typeface="Helvetica"/>
                <a:cs typeface="Helvetica"/>
              </a:rPr>
              <a:t>c</a:t>
            </a:r>
            <a:r>
              <a:rPr lang="en-US" sz="4000" dirty="0" smtClean="0">
                <a:latin typeface="Helvetica"/>
                <a:cs typeface="Helvetica"/>
              </a:rPr>
              <a:t>ould find no ground for </a:t>
            </a:r>
          </a:p>
          <a:p>
            <a:r>
              <a:rPr lang="en-US" sz="4000" dirty="0">
                <a:latin typeface="Helvetica"/>
                <a:cs typeface="Helvetica"/>
              </a:rPr>
              <a:t>c</a:t>
            </a:r>
            <a:r>
              <a:rPr lang="en-US" sz="4000" dirty="0" smtClean="0">
                <a:latin typeface="Helvetica"/>
                <a:cs typeface="Helvetica"/>
              </a:rPr>
              <a:t>omplaint or any fault, because</a:t>
            </a:r>
          </a:p>
          <a:p>
            <a:r>
              <a:rPr lang="en-US" sz="4000" dirty="0">
                <a:latin typeface="Helvetica"/>
                <a:cs typeface="Helvetica"/>
              </a:rPr>
              <a:t>h</a:t>
            </a:r>
            <a:r>
              <a:rPr lang="en-US" sz="4000" dirty="0" smtClean="0">
                <a:latin typeface="Helvetica"/>
                <a:cs typeface="Helvetica"/>
              </a:rPr>
              <a:t>e was faithful, and no error or</a:t>
            </a:r>
          </a:p>
          <a:p>
            <a:r>
              <a:rPr lang="en-US" sz="4000" dirty="0">
                <a:latin typeface="Helvetica"/>
                <a:cs typeface="Helvetica"/>
              </a:rPr>
              <a:t>f</a:t>
            </a:r>
            <a:r>
              <a:rPr lang="en-US" sz="4000" dirty="0" smtClean="0">
                <a:latin typeface="Helvetica"/>
                <a:cs typeface="Helvetica"/>
              </a:rPr>
              <a:t>ault was found in him.”</a:t>
            </a:r>
            <a:endParaRPr lang="en-US" sz="4000" dirty="0">
              <a:latin typeface="Helvetica"/>
              <a:cs typeface="Helvetica"/>
            </a:endParaRPr>
          </a:p>
        </p:txBody>
      </p:sp>
    </p:spTree>
    <p:extLst>
      <p:ext uri="{BB962C8B-B14F-4D97-AF65-F5344CB8AC3E}">
        <p14:creationId xmlns:p14="http://schemas.microsoft.com/office/powerpoint/2010/main" val="26260698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9909" y="935182"/>
            <a:ext cx="6930102"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Attack on Daniel’s religion:</a:t>
            </a:r>
          </a:p>
          <a:p>
            <a:r>
              <a:rPr lang="en-US" sz="4000" dirty="0" smtClean="0">
                <a:latin typeface="Helvetica"/>
                <a:cs typeface="Helvetica"/>
              </a:rPr>
              <a:t>     Daniel 6:5.</a:t>
            </a:r>
            <a:endParaRPr lang="en-US" sz="4000" dirty="0">
              <a:latin typeface="Helvetica"/>
              <a:cs typeface="Helvetica"/>
            </a:endParaRPr>
          </a:p>
        </p:txBody>
      </p:sp>
      <p:sp>
        <p:nvSpPr>
          <p:cNvPr id="3" name="TextBox 2"/>
          <p:cNvSpPr txBox="1"/>
          <p:nvPr/>
        </p:nvSpPr>
        <p:spPr>
          <a:xfrm>
            <a:off x="819727" y="2667000"/>
            <a:ext cx="7826231" cy="3170099"/>
          </a:xfrm>
          <a:prstGeom prst="rect">
            <a:avLst/>
          </a:prstGeom>
          <a:noFill/>
        </p:spPr>
        <p:txBody>
          <a:bodyPr wrap="none" rtlCol="0">
            <a:spAutoFit/>
          </a:bodyPr>
          <a:lstStyle/>
          <a:p>
            <a:r>
              <a:rPr lang="en-US" sz="4000" dirty="0" smtClean="0">
                <a:latin typeface="Helvetica"/>
                <a:cs typeface="Helvetica"/>
              </a:rPr>
              <a:t>“Then these men said, ‘We shall</a:t>
            </a:r>
          </a:p>
          <a:p>
            <a:r>
              <a:rPr lang="en-US" sz="4000" dirty="0">
                <a:latin typeface="Helvetica"/>
                <a:cs typeface="Helvetica"/>
              </a:rPr>
              <a:t>n</a:t>
            </a:r>
            <a:r>
              <a:rPr lang="en-US" sz="4000" dirty="0" smtClean="0">
                <a:latin typeface="Helvetica"/>
                <a:cs typeface="Helvetica"/>
              </a:rPr>
              <a:t>ot find any ground for complaint</a:t>
            </a:r>
          </a:p>
          <a:p>
            <a:r>
              <a:rPr lang="en-US" sz="4000" dirty="0">
                <a:latin typeface="Helvetica"/>
                <a:cs typeface="Helvetica"/>
              </a:rPr>
              <a:t>a</a:t>
            </a:r>
            <a:r>
              <a:rPr lang="en-US" sz="4000" dirty="0" smtClean="0">
                <a:latin typeface="Helvetica"/>
                <a:cs typeface="Helvetica"/>
              </a:rPr>
              <a:t>gainst this Daniel unless we find</a:t>
            </a:r>
          </a:p>
          <a:p>
            <a:r>
              <a:rPr lang="en-US" sz="4000" dirty="0">
                <a:latin typeface="Helvetica"/>
                <a:cs typeface="Helvetica"/>
              </a:rPr>
              <a:t>i</a:t>
            </a:r>
            <a:r>
              <a:rPr lang="en-US" sz="4000" dirty="0" smtClean="0">
                <a:latin typeface="Helvetica"/>
                <a:cs typeface="Helvetica"/>
              </a:rPr>
              <a:t>t in connection with the law of his</a:t>
            </a:r>
          </a:p>
          <a:p>
            <a:r>
              <a:rPr lang="en-US" sz="4000" dirty="0" smtClean="0">
                <a:latin typeface="Helvetica"/>
                <a:cs typeface="Helvetica"/>
              </a:rPr>
              <a:t>God.’”</a:t>
            </a:r>
            <a:endParaRPr lang="en-US" sz="4000" dirty="0">
              <a:latin typeface="Helvetica"/>
              <a:cs typeface="Helvetica"/>
            </a:endParaRPr>
          </a:p>
        </p:txBody>
      </p:sp>
    </p:spTree>
    <p:extLst>
      <p:ext uri="{BB962C8B-B14F-4D97-AF65-F5344CB8AC3E}">
        <p14:creationId xmlns:p14="http://schemas.microsoft.com/office/powerpoint/2010/main" val="995794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6727" y="658091"/>
            <a:ext cx="6942926" cy="1323439"/>
          </a:xfrm>
          <a:prstGeom prst="rect">
            <a:avLst/>
          </a:prstGeom>
          <a:noFill/>
        </p:spPr>
        <p:txBody>
          <a:bodyPr wrap="none" rtlCol="0">
            <a:spAutoFit/>
          </a:bodyPr>
          <a:lstStyle/>
          <a:p>
            <a:pPr marL="742950" indent="-742950">
              <a:buAutoNum type="arabicPeriod" startAt="3"/>
            </a:pPr>
            <a:r>
              <a:rPr lang="en-US" sz="4000" dirty="0" smtClean="0">
                <a:latin typeface="Helvetica"/>
                <a:cs typeface="Helvetica"/>
              </a:rPr>
              <a:t>Law established restricting</a:t>
            </a:r>
          </a:p>
          <a:p>
            <a:r>
              <a:rPr lang="en-US" sz="4000" dirty="0">
                <a:latin typeface="Helvetica"/>
                <a:cs typeface="Helvetica"/>
              </a:rPr>
              <a:t> </a:t>
            </a:r>
            <a:r>
              <a:rPr lang="en-US" sz="4000" dirty="0" smtClean="0">
                <a:latin typeface="Helvetica"/>
                <a:cs typeface="Helvetica"/>
              </a:rPr>
              <a:t>    prayer:  Daniel 6:6-9.</a:t>
            </a:r>
            <a:endParaRPr lang="en-US" sz="4000" dirty="0">
              <a:latin typeface="Helvetica"/>
              <a:cs typeface="Helvetica"/>
            </a:endParaRPr>
          </a:p>
        </p:txBody>
      </p:sp>
      <p:sp>
        <p:nvSpPr>
          <p:cNvPr id="3" name="TextBox 2"/>
          <p:cNvSpPr txBox="1"/>
          <p:nvPr/>
        </p:nvSpPr>
        <p:spPr>
          <a:xfrm>
            <a:off x="635000" y="2440057"/>
            <a:ext cx="8254283" cy="3785652"/>
          </a:xfrm>
          <a:prstGeom prst="rect">
            <a:avLst/>
          </a:prstGeom>
          <a:noFill/>
        </p:spPr>
        <p:txBody>
          <a:bodyPr wrap="none" rtlCol="0">
            <a:spAutoFit/>
          </a:bodyPr>
          <a:lstStyle/>
          <a:p>
            <a:r>
              <a:rPr lang="en-US" sz="4000" dirty="0" smtClean="0">
                <a:latin typeface="Helvetica"/>
                <a:cs typeface="Helvetica"/>
              </a:rPr>
              <a:t>“Then these presidents and satraps</a:t>
            </a:r>
          </a:p>
          <a:p>
            <a:r>
              <a:rPr lang="en-US" sz="4000" dirty="0">
                <a:latin typeface="Helvetica"/>
                <a:cs typeface="Helvetica"/>
              </a:rPr>
              <a:t>c</a:t>
            </a:r>
            <a:r>
              <a:rPr lang="en-US" sz="4000" dirty="0" smtClean="0">
                <a:latin typeface="Helvetica"/>
                <a:cs typeface="Helvetica"/>
              </a:rPr>
              <a:t>ame by agreement to the king </a:t>
            </a:r>
          </a:p>
          <a:p>
            <a:r>
              <a:rPr lang="en-US" sz="4000" dirty="0">
                <a:latin typeface="Helvetica"/>
                <a:cs typeface="Helvetica"/>
              </a:rPr>
              <a:t>a</a:t>
            </a:r>
            <a:r>
              <a:rPr lang="en-US" sz="4000" dirty="0" smtClean="0">
                <a:latin typeface="Helvetica"/>
                <a:cs typeface="Helvetica"/>
              </a:rPr>
              <a:t>nd said to him, ‘O King Darius,</a:t>
            </a:r>
          </a:p>
          <a:p>
            <a:r>
              <a:rPr lang="en-US" sz="4000" dirty="0">
                <a:latin typeface="Helvetica"/>
                <a:cs typeface="Helvetica"/>
              </a:rPr>
              <a:t>l</a:t>
            </a:r>
            <a:r>
              <a:rPr lang="en-US" sz="4000" dirty="0" smtClean="0">
                <a:latin typeface="Helvetica"/>
                <a:cs typeface="Helvetica"/>
              </a:rPr>
              <a:t>ive for ever!  All the presidents of</a:t>
            </a:r>
          </a:p>
          <a:p>
            <a:r>
              <a:rPr lang="en-US" sz="4000" dirty="0">
                <a:latin typeface="Helvetica"/>
                <a:cs typeface="Helvetica"/>
              </a:rPr>
              <a:t>t</a:t>
            </a:r>
            <a:r>
              <a:rPr lang="en-US" sz="4000" dirty="0" smtClean="0">
                <a:latin typeface="Helvetica"/>
                <a:cs typeface="Helvetica"/>
              </a:rPr>
              <a:t>he kingdom, the prefects and the</a:t>
            </a:r>
          </a:p>
          <a:p>
            <a:r>
              <a:rPr lang="en-US" sz="4000" dirty="0">
                <a:latin typeface="Helvetica"/>
                <a:cs typeface="Helvetica"/>
              </a:rPr>
              <a:t>s</a:t>
            </a:r>
            <a:r>
              <a:rPr lang="en-US" sz="4000" dirty="0" smtClean="0">
                <a:latin typeface="Helvetica"/>
                <a:cs typeface="Helvetica"/>
              </a:rPr>
              <a:t>atraps, the counselors and the</a:t>
            </a:r>
            <a:endParaRPr lang="en-US" sz="4000" dirty="0">
              <a:latin typeface="Helvetica"/>
              <a:cs typeface="Helvetica"/>
            </a:endParaRPr>
          </a:p>
        </p:txBody>
      </p:sp>
    </p:spTree>
    <p:extLst>
      <p:ext uri="{BB962C8B-B14F-4D97-AF65-F5344CB8AC3E}">
        <p14:creationId xmlns:p14="http://schemas.microsoft.com/office/powerpoint/2010/main" val="16532030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163</TotalTime>
  <Words>1806</Words>
  <Application>Microsoft Macintosh PowerPoint</Application>
  <PresentationFormat>On-screen Show (4:3)</PresentationFormat>
  <Paragraphs>276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Paper</vt:lpstr>
      <vt:lpstr>Our Day in Bible Prophecy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Day in Bible Prophecy</dc:title>
  <dc:creator>Lyle Arakaki</dc:creator>
  <cp:lastModifiedBy>Lyle Arakaki</cp:lastModifiedBy>
  <cp:revision>17</cp:revision>
  <dcterms:created xsi:type="dcterms:W3CDTF">2012-04-27T04:23:14Z</dcterms:created>
  <dcterms:modified xsi:type="dcterms:W3CDTF">2012-04-27T18:16:04Z</dcterms:modified>
</cp:coreProperties>
</file>