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3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5/10/12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5/10/12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4992" y="1246910"/>
            <a:ext cx="84263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latin typeface="Book Antiqua"/>
                <a:cs typeface="Book Antiqua"/>
              </a:rPr>
              <a:t>Our Day in Bible Prophecy</a:t>
            </a:r>
            <a:endParaRPr lang="en-US" sz="5400" dirty="0">
              <a:latin typeface="Book Antiqua"/>
              <a:cs typeface="Book Antiqu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825" y="3556137"/>
            <a:ext cx="81955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latin typeface="Helvetica"/>
                <a:cs typeface="Helvetica"/>
              </a:rPr>
              <a:t>“A Thousand Years of Peace”</a:t>
            </a:r>
            <a:endParaRPr lang="en-US" sz="48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43171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0455" y="623455"/>
            <a:ext cx="78790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57250" indent="-857250">
              <a:buAutoNum type="romanUcPeriod"/>
            </a:pPr>
            <a:r>
              <a:rPr lang="en-US" sz="4000" dirty="0" smtClean="0">
                <a:latin typeface="Helvetica"/>
                <a:cs typeface="Helvetica"/>
              </a:rPr>
              <a:t>The Second Coming of Jesus: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 Matthew 24:30, 31.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6767" y="2447636"/>
            <a:ext cx="811276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“Then will appear the sign of the 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Son of man in heaven, and then all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tribes of the earth will mourn,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nd they will see the Son of man</a:t>
            </a:r>
          </a:p>
          <a:p>
            <a:r>
              <a:rPr lang="en-US" sz="4000" dirty="0">
                <a:latin typeface="Helvetica"/>
                <a:cs typeface="Helvetica"/>
              </a:rPr>
              <a:t>c</a:t>
            </a:r>
            <a:r>
              <a:rPr lang="en-US" sz="4000" dirty="0" smtClean="0">
                <a:latin typeface="Helvetica"/>
                <a:cs typeface="Helvetica"/>
              </a:rPr>
              <a:t>oming on the clouds of heaven 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ith power and great glory; and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194600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181" y="1062182"/>
            <a:ext cx="751264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e will send out his angels with 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 loud trumpet call, and they will</a:t>
            </a:r>
          </a:p>
          <a:p>
            <a:r>
              <a:rPr lang="en-US" sz="4000" dirty="0">
                <a:latin typeface="Helvetica"/>
                <a:cs typeface="Helvetica"/>
              </a:rPr>
              <a:t>g</a:t>
            </a:r>
            <a:r>
              <a:rPr lang="en-US" sz="4000" dirty="0" smtClean="0">
                <a:latin typeface="Helvetica"/>
                <a:cs typeface="Helvetica"/>
              </a:rPr>
              <a:t>ather his elect from the four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inds, from one end of heaven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o the other.”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25578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5909" y="577273"/>
            <a:ext cx="76482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/>
            </a:pPr>
            <a:r>
              <a:rPr lang="en-US" sz="4000" dirty="0" smtClean="0">
                <a:latin typeface="Helvetica"/>
                <a:cs typeface="Helvetica"/>
              </a:rPr>
              <a:t>The righteous who are saved: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I Thessalonians  4:13-18.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2636" y="2239818"/>
            <a:ext cx="845440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“But we would not have you </a:t>
            </a:r>
          </a:p>
          <a:p>
            <a:r>
              <a:rPr lang="en-US" sz="4000" dirty="0">
                <a:latin typeface="Helvetica"/>
                <a:cs typeface="Helvetica"/>
              </a:rPr>
              <a:t>i</a:t>
            </a:r>
            <a:r>
              <a:rPr lang="en-US" sz="4000" dirty="0" smtClean="0">
                <a:latin typeface="Helvetica"/>
                <a:cs typeface="Helvetica"/>
              </a:rPr>
              <a:t>gnorant, brethren, concerning those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ho are asleep, that you may not</a:t>
            </a:r>
          </a:p>
          <a:p>
            <a:r>
              <a:rPr lang="en-US" sz="4000" dirty="0">
                <a:latin typeface="Helvetica"/>
                <a:cs typeface="Helvetica"/>
              </a:rPr>
              <a:t>g</a:t>
            </a:r>
            <a:r>
              <a:rPr lang="en-US" sz="4000" dirty="0" smtClean="0">
                <a:latin typeface="Helvetica"/>
                <a:cs typeface="Helvetica"/>
              </a:rPr>
              <a:t>rieve as others do who have no</a:t>
            </a:r>
          </a:p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ope.  For since we believe that 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Jesus died and rose again, even so,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257390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273" y="554182"/>
            <a:ext cx="816862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hrough Jesus, God will bring with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Him those who have fallen asleep.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For this we declare to you by the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ord of the Lord, that we who are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live, who are left until the coming</a:t>
            </a:r>
          </a:p>
          <a:p>
            <a:r>
              <a:rPr lang="en-US" sz="4000" dirty="0">
                <a:latin typeface="Helvetica"/>
                <a:cs typeface="Helvetica"/>
              </a:rPr>
              <a:t>o</a:t>
            </a:r>
            <a:r>
              <a:rPr lang="en-US" sz="4000" dirty="0" smtClean="0">
                <a:latin typeface="Helvetica"/>
                <a:cs typeface="Helvetica"/>
              </a:rPr>
              <a:t>f the Lord, shall not precede 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hose who have fallen asleep.  For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Lord Himself will descend from</a:t>
            </a:r>
          </a:p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eaven with a cry of command,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88209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909" y="415636"/>
            <a:ext cx="8244515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ith the archangel’s call, and with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sound of the trumpet of God.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And the dead in Christ will rise first;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hen we who are alive, who are</a:t>
            </a:r>
          </a:p>
          <a:p>
            <a:r>
              <a:rPr lang="en-US" sz="4000" dirty="0">
                <a:latin typeface="Helvetica"/>
                <a:cs typeface="Helvetica"/>
              </a:rPr>
              <a:t>l</a:t>
            </a:r>
            <a:r>
              <a:rPr lang="en-US" sz="4000" dirty="0" smtClean="0">
                <a:latin typeface="Helvetica"/>
                <a:cs typeface="Helvetica"/>
              </a:rPr>
              <a:t>eft, shall be caught up together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ith them in the clouds to meet the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Lord in the air; and so we shall 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lways be with the Lord.  Therefore</a:t>
            </a:r>
          </a:p>
          <a:p>
            <a:r>
              <a:rPr lang="en-US" sz="4000" dirty="0">
                <a:latin typeface="Helvetica"/>
                <a:cs typeface="Helvetica"/>
              </a:rPr>
              <a:t>c</a:t>
            </a:r>
            <a:r>
              <a:rPr lang="en-US" sz="4000" dirty="0" smtClean="0">
                <a:latin typeface="Helvetica"/>
                <a:cs typeface="Helvetica"/>
              </a:rPr>
              <a:t>omfort one another with these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ords.”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189179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0819" y="785091"/>
            <a:ext cx="53783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Helvetica"/>
                <a:cs typeface="Helvetica"/>
              </a:rPr>
              <a:t>Righteous dead are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 ______________. 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1400644"/>
            <a:ext cx="2779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resurrected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50819" y="3117273"/>
            <a:ext cx="76564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>
                <a:latin typeface="Helvetica"/>
                <a:cs typeface="Helvetica"/>
              </a:rPr>
              <a:t>Righteous living _______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and meet Jesus __________.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38273" y="3117273"/>
            <a:ext cx="18387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ascend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8273" y="3732826"/>
            <a:ext cx="21521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i</a:t>
            </a:r>
            <a:r>
              <a:rPr lang="en-US" sz="4000" dirty="0" smtClean="0">
                <a:latin typeface="Helvetica"/>
                <a:cs typeface="Helvetica"/>
              </a:rPr>
              <a:t>n the air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75183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3637" y="450273"/>
            <a:ext cx="65453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 startAt="2"/>
            </a:pPr>
            <a:r>
              <a:rPr lang="en-US" sz="4000" dirty="0" smtClean="0">
                <a:latin typeface="Helvetica"/>
                <a:cs typeface="Helvetica"/>
              </a:rPr>
              <a:t>The wicked who are lost: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Revelation 6:15-17.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455" y="2228273"/>
            <a:ext cx="834044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“Then the kings of the earth and the</a:t>
            </a:r>
          </a:p>
          <a:p>
            <a:r>
              <a:rPr lang="en-US" sz="4000" dirty="0">
                <a:latin typeface="Helvetica"/>
                <a:cs typeface="Helvetica"/>
              </a:rPr>
              <a:t>g</a:t>
            </a:r>
            <a:r>
              <a:rPr lang="en-US" sz="4000" dirty="0" smtClean="0">
                <a:latin typeface="Helvetica"/>
                <a:cs typeface="Helvetica"/>
              </a:rPr>
              <a:t>reat men and generals and the </a:t>
            </a:r>
          </a:p>
          <a:p>
            <a:r>
              <a:rPr lang="en-US" sz="4000" dirty="0">
                <a:latin typeface="Helvetica"/>
                <a:cs typeface="Helvetica"/>
              </a:rPr>
              <a:t>r</a:t>
            </a:r>
            <a:r>
              <a:rPr lang="en-US" sz="4000" dirty="0" smtClean="0">
                <a:latin typeface="Helvetica"/>
                <a:cs typeface="Helvetica"/>
              </a:rPr>
              <a:t>ich and the strong, and every one,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lave and free, hid in the caves and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mong the rocks of the mountains,</a:t>
            </a:r>
          </a:p>
          <a:p>
            <a:r>
              <a:rPr lang="en-US" sz="4000" dirty="0">
                <a:latin typeface="Helvetica"/>
                <a:cs typeface="Helvetica"/>
              </a:rPr>
              <a:t>c</a:t>
            </a:r>
            <a:r>
              <a:rPr lang="en-US" sz="4000" dirty="0" smtClean="0">
                <a:latin typeface="Helvetica"/>
                <a:cs typeface="Helvetica"/>
              </a:rPr>
              <a:t>alling to the mountains and rocks,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35697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5727" y="958273"/>
            <a:ext cx="845365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‘Fall on us and hide us from the face</a:t>
            </a:r>
          </a:p>
          <a:p>
            <a:r>
              <a:rPr lang="en-US" sz="4000" dirty="0">
                <a:latin typeface="Helvetica"/>
                <a:cs typeface="Helvetica"/>
              </a:rPr>
              <a:t>o</a:t>
            </a:r>
            <a:r>
              <a:rPr lang="en-US" sz="4000" dirty="0" smtClean="0">
                <a:latin typeface="Helvetica"/>
                <a:cs typeface="Helvetica"/>
              </a:rPr>
              <a:t>f Him who is seated on the throne,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nd from the wrath of the Lamb; </a:t>
            </a:r>
          </a:p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or the great day of their wrath has</a:t>
            </a:r>
          </a:p>
          <a:p>
            <a:r>
              <a:rPr lang="en-US" sz="4000" dirty="0">
                <a:latin typeface="Helvetica"/>
                <a:cs typeface="Helvetica"/>
              </a:rPr>
              <a:t>c</a:t>
            </a:r>
            <a:r>
              <a:rPr lang="en-US" sz="4000" dirty="0" smtClean="0">
                <a:latin typeface="Helvetica"/>
                <a:cs typeface="Helvetica"/>
              </a:rPr>
              <a:t>ome, and who can stand before </a:t>
            </a:r>
          </a:p>
          <a:p>
            <a:r>
              <a:rPr lang="en-US" sz="4000" dirty="0">
                <a:latin typeface="Helvetica"/>
                <a:cs typeface="Helvetica"/>
              </a:rPr>
              <a:t>i</a:t>
            </a:r>
            <a:r>
              <a:rPr lang="en-US" sz="4000" dirty="0" smtClean="0">
                <a:latin typeface="Helvetica"/>
                <a:cs typeface="Helvetica"/>
              </a:rPr>
              <a:t>t?’” 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618416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454" y="1062182"/>
            <a:ext cx="849222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Helvetica"/>
                <a:cs typeface="Helvetica"/>
              </a:rPr>
              <a:t>Wicked are destroyed by the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______ of Jesus’ second coming.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7818" y="1677735"/>
            <a:ext cx="13131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glory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3454" y="3579091"/>
            <a:ext cx="67377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>
                <a:latin typeface="Helvetica"/>
                <a:cs typeface="Helvetica"/>
              </a:rPr>
              <a:t>The wicked who are dead 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remain in the grave.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75838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9636" y="600364"/>
            <a:ext cx="69140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C.  Satan:  Revelation 20:1-3.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455" y="1754909"/>
            <a:ext cx="8625478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“Then I saw an angel coming down</a:t>
            </a:r>
          </a:p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rom heaven, holding in his hand the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key of the bottomless pit and a great</a:t>
            </a:r>
          </a:p>
          <a:p>
            <a:r>
              <a:rPr lang="en-US" sz="4000" dirty="0">
                <a:latin typeface="Helvetica"/>
                <a:cs typeface="Helvetica"/>
              </a:rPr>
              <a:t>c</a:t>
            </a:r>
            <a:r>
              <a:rPr lang="en-US" sz="4000" dirty="0" smtClean="0">
                <a:latin typeface="Helvetica"/>
                <a:cs typeface="Helvetica"/>
              </a:rPr>
              <a:t>hain.  And he seized the dragon,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hat ancient serpent, who is the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Devil and Satan, and bound him for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 thousand years, and threw him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374792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7546" y="650512"/>
            <a:ext cx="30077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Introduction.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7546" y="2078182"/>
            <a:ext cx="68471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A.  Importance of Bible study.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1818" y="3629239"/>
            <a:ext cx="63401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Helvetica"/>
                <a:cs typeface="Helvetica"/>
              </a:rPr>
              <a:t>In the Bible, we can find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________.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24161" y="4244792"/>
            <a:ext cx="12110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truth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04399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5817" y="1004455"/>
            <a:ext cx="799755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i</a:t>
            </a:r>
            <a:r>
              <a:rPr lang="en-US" sz="4000" dirty="0" smtClean="0">
                <a:latin typeface="Helvetica"/>
                <a:cs typeface="Helvetica"/>
              </a:rPr>
              <a:t>nto the pit, and shut it and sealed</a:t>
            </a:r>
          </a:p>
          <a:p>
            <a:r>
              <a:rPr lang="en-US" sz="4000" dirty="0">
                <a:latin typeface="Helvetica"/>
                <a:cs typeface="Helvetica"/>
              </a:rPr>
              <a:t>i</a:t>
            </a:r>
            <a:r>
              <a:rPr lang="en-US" sz="4000" dirty="0" smtClean="0">
                <a:latin typeface="Helvetica"/>
                <a:cs typeface="Helvetica"/>
              </a:rPr>
              <a:t>t over him, that he should deceive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nations no more, till the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housand years were ended.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After that he must be loosed for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 little while.”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846904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8818" y="1119909"/>
            <a:ext cx="84123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1.  Bottomless pit = _____________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22455" y="1119909"/>
            <a:ext cx="34357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d</a:t>
            </a:r>
            <a:r>
              <a:rPr lang="en-US" sz="4000" dirty="0" smtClean="0">
                <a:latin typeface="Helvetica"/>
                <a:cs typeface="Helvetica"/>
              </a:rPr>
              <a:t>esolate earth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8818" y="3094182"/>
            <a:ext cx="79303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>
                <a:latin typeface="Helvetica"/>
                <a:cs typeface="Helvetica"/>
              </a:rPr>
              <a:t>Satan is restricted to this earth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for a period of ____________.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99182" y="3709735"/>
            <a:ext cx="28651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1,000 years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673451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455" y="635000"/>
            <a:ext cx="80180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II.  One Thousand Years of Peace.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1545" y="1812636"/>
            <a:ext cx="77764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/>
            </a:pPr>
            <a:r>
              <a:rPr lang="en-US" sz="4000" dirty="0" smtClean="0">
                <a:latin typeface="Helvetica"/>
                <a:cs typeface="Helvetica"/>
              </a:rPr>
              <a:t>What are the righteous doing?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Revelation 20:4.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5545" y="3556000"/>
            <a:ext cx="863299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“Then I saw thrones, and seated on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hem were those to whom judgment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as committed.  Also I saw the souls</a:t>
            </a:r>
          </a:p>
          <a:p>
            <a:r>
              <a:rPr lang="en-US" sz="4000" dirty="0">
                <a:latin typeface="Helvetica"/>
                <a:cs typeface="Helvetica"/>
              </a:rPr>
              <a:t>o</a:t>
            </a:r>
            <a:r>
              <a:rPr lang="en-US" sz="4000" dirty="0" smtClean="0">
                <a:latin typeface="Helvetica"/>
                <a:cs typeface="Helvetica"/>
              </a:rPr>
              <a:t>f those who had been beheaded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63489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1999" y="715818"/>
            <a:ext cx="7798429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or their testimony to Jesus and</a:t>
            </a:r>
          </a:p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or the word of God, and who had</a:t>
            </a:r>
          </a:p>
          <a:p>
            <a:r>
              <a:rPr lang="en-US" sz="4000" dirty="0">
                <a:latin typeface="Helvetica"/>
                <a:cs typeface="Helvetica"/>
              </a:rPr>
              <a:t>n</a:t>
            </a:r>
            <a:r>
              <a:rPr lang="en-US" sz="4000" dirty="0" smtClean="0">
                <a:latin typeface="Helvetica"/>
                <a:cs typeface="Helvetica"/>
              </a:rPr>
              <a:t>ot worshiped the beast or its</a:t>
            </a:r>
          </a:p>
          <a:p>
            <a:r>
              <a:rPr lang="en-US" sz="4000" dirty="0">
                <a:latin typeface="Helvetica"/>
                <a:cs typeface="Helvetica"/>
              </a:rPr>
              <a:t>i</a:t>
            </a:r>
            <a:r>
              <a:rPr lang="en-US" sz="4000" dirty="0" smtClean="0">
                <a:latin typeface="Helvetica"/>
                <a:cs typeface="Helvetica"/>
              </a:rPr>
              <a:t>mage and had not received its</a:t>
            </a:r>
          </a:p>
          <a:p>
            <a:r>
              <a:rPr lang="en-US" sz="4000" dirty="0">
                <a:latin typeface="Helvetica"/>
                <a:cs typeface="Helvetica"/>
              </a:rPr>
              <a:t>m</a:t>
            </a:r>
            <a:r>
              <a:rPr lang="en-US" sz="4000" dirty="0" smtClean="0">
                <a:latin typeface="Helvetica"/>
                <a:cs typeface="Helvetica"/>
              </a:rPr>
              <a:t>ark on their foreheads or their</a:t>
            </a:r>
          </a:p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ands.  They came to life, and</a:t>
            </a:r>
          </a:p>
          <a:p>
            <a:r>
              <a:rPr lang="en-US" sz="4000" dirty="0">
                <a:latin typeface="Helvetica"/>
                <a:cs typeface="Helvetica"/>
              </a:rPr>
              <a:t>r</a:t>
            </a:r>
            <a:r>
              <a:rPr lang="en-US" sz="4000" dirty="0" smtClean="0">
                <a:latin typeface="Helvetica"/>
                <a:cs typeface="Helvetica"/>
              </a:rPr>
              <a:t>eigned with Christ a thousand</a:t>
            </a:r>
          </a:p>
          <a:p>
            <a:r>
              <a:rPr lang="en-US" sz="4000" dirty="0">
                <a:latin typeface="Helvetica"/>
                <a:cs typeface="Helvetica"/>
              </a:rPr>
              <a:t>y</a:t>
            </a:r>
            <a:r>
              <a:rPr lang="en-US" sz="4000" dirty="0" smtClean="0">
                <a:latin typeface="Helvetica"/>
                <a:cs typeface="Helvetica"/>
              </a:rPr>
              <a:t>ears.”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018440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9818" y="923636"/>
            <a:ext cx="63742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1.  Seated on __________.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56545" y="923636"/>
            <a:ext cx="18956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thrones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9818" y="3001818"/>
            <a:ext cx="54296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>
                <a:latin typeface="Helvetica"/>
                <a:cs typeface="Helvetica"/>
              </a:rPr>
              <a:t>They do the work of 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 __________.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8273" y="3617371"/>
            <a:ext cx="23205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judgment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872219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9727" y="565727"/>
            <a:ext cx="73148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B.  Who is being judged?  ____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4909" y="565727"/>
            <a:ext cx="11542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God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727" y="1881909"/>
            <a:ext cx="74560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C.  Why should God be judged?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1171" y="3098119"/>
            <a:ext cx="6875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1.  To vindicate His character.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31171" y="4368228"/>
            <a:ext cx="50800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2.  Philippians 2:9-11.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1448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272" y="600364"/>
            <a:ext cx="848170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“Therefore God has highly exalted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Him and bestowed on Him the name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hich is above every name, that at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name of Jesus every knee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hould bow, in heaven and on</a:t>
            </a:r>
          </a:p>
          <a:p>
            <a:r>
              <a:rPr lang="en-US" sz="4000" dirty="0">
                <a:latin typeface="Helvetica"/>
                <a:cs typeface="Helvetica"/>
              </a:rPr>
              <a:t>e</a:t>
            </a:r>
            <a:r>
              <a:rPr lang="en-US" sz="4000" dirty="0" smtClean="0">
                <a:latin typeface="Helvetica"/>
                <a:cs typeface="Helvetica"/>
              </a:rPr>
              <a:t>arth and under the earth, and </a:t>
            </a:r>
          </a:p>
          <a:p>
            <a:r>
              <a:rPr lang="en-US" sz="4000" dirty="0">
                <a:latin typeface="Helvetica"/>
                <a:cs typeface="Helvetica"/>
              </a:rPr>
              <a:t>e</a:t>
            </a:r>
            <a:r>
              <a:rPr lang="en-US" sz="4000" dirty="0" smtClean="0">
                <a:latin typeface="Helvetica"/>
                <a:cs typeface="Helvetica"/>
              </a:rPr>
              <a:t>very tongue confess that Jesus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Christ is Lord, to the glory of God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Father.”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605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4736" y="566190"/>
            <a:ext cx="4571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AutoNum type="romanUcPeriod" startAt="3"/>
            </a:pPr>
            <a:r>
              <a:rPr lang="en-US" sz="4000" dirty="0" smtClean="0">
                <a:latin typeface="Helvetica"/>
                <a:cs typeface="Helvetica"/>
              </a:rPr>
              <a:t>The End of the One Thousand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 Years.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3181" y="2182089"/>
            <a:ext cx="603242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/>
            </a:pPr>
            <a:r>
              <a:rPr lang="en-US" sz="4000" dirty="0" smtClean="0">
                <a:latin typeface="Helvetica"/>
                <a:cs typeface="Helvetica"/>
              </a:rPr>
              <a:t>Satan and the wicked: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Revelation 20:3b, 5, 7;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John 5:28, 29.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1273" y="4629727"/>
            <a:ext cx="751239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“After that he must be loosed for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 little while. . .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21541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1" y="1246909"/>
            <a:ext cx="825428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The rest of the dead did not come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o life until the thousand years were</a:t>
            </a:r>
          </a:p>
          <a:p>
            <a:r>
              <a:rPr lang="en-US" sz="4000" dirty="0">
                <a:latin typeface="Helvetica"/>
                <a:cs typeface="Helvetica"/>
              </a:rPr>
              <a:t>e</a:t>
            </a:r>
            <a:r>
              <a:rPr lang="en-US" sz="4000" dirty="0" smtClean="0">
                <a:latin typeface="Helvetica"/>
                <a:cs typeface="Helvetica"/>
              </a:rPr>
              <a:t>nded. . .  And when the thousand</a:t>
            </a:r>
          </a:p>
          <a:p>
            <a:r>
              <a:rPr lang="en-US" sz="4000" dirty="0">
                <a:latin typeface="Helvetica"/>
                <a:cs typeface="Helvetica"/>
              </a:rPr>
              <a:t>y</a:t>
            </a:r>
            <a:r>
              <a:rPr lang="en-US" sz="4000" dirty="0" smtClean="0">
                <a:latin typeface="Helvetica"/>
                <a:cs typeface="Helvetica"/>
              </a:rPr>
              <a:t>ears are ended, Satan will be </a:t>
            </a:r>
          </a:p>
          <a:p>
            <a:r>
              <a:rPr lang="en-US" sz="4000" dirty="0">
                <a:latin typeface="Helvetica"/>
                <a:cs typeface="Helvetica"/>
              </a:rPr>
              <a:t>l</a:t>
            </a:r>
            <a:r>
              <a:rPr lang="en-US" sz="4000" dirty="0" smtClean="0">
                <a:latin typeface="Helvetica"/>
                <a:cs typeface="Helvetica"/>
              </a:rPr>
              <a:t>oosed from his prison.”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08544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8091" y="912091"/>
            <a:ext cx="796799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“Do not marvel at this; for the hour</a:t>
            </a:r>
          </a:p>
          <a:p>
            <a:r>
              <a:rPr lang="en-US" sz="4000" dirty="0">
                <a:latin typeface="Helvetica"/>
                <a:cs typeface="Helvetica"/>
              </a:rPr>
              <a:t>i</a:t>
            </a:r>
            <a:r>
              <a:rPr lang="en-US" sz="4000" dirty="0" smtClean="0">
                <a:latin typeface="Helvetica"/>
                <a:cs typeface="Helvetica"/>
              </a:rPr>
              <a:t>s coming when all who are in the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ombs will hear his voice and</a:t>
            </a:r>
          </a:p>
          <a:p>
            <a:r>
              <a:rPr lang="en-US" sz="4000" dirty="0">
                <a:latin typeface="Helvetica"/>
                <a:cs typeface="Helvetica"/>
              </a:rPr>
              <a:t>c</a:t>
            </a:r>
            <a:r>
              <a:rPr lang="en-US" sz="4000" dirty="0" smtClean="0">
                <a:latin typeface="Helvetica"/>
                <a:cs typeface="Helvetica"/>
              </a:rPr>
              <a:t>ome forth, those who have done</a:t>
            </a:r>
          </a:p>
          <a:p>
            <a:r>
              <a:rPr lang="en-US" sz="4000" dirty="0">
                <a:latin typeface="Helvetica"/>
                <a:cs typeface="Helvetica"/>
              </a:rPr>
              <a:t>g</a:t>
            </a:r>
            <a:r>
              <a:rPr lang="en-US" sz="4000" dirty="0" smtClean="0">
                <a:latin typeface="Helvetica"/>
                <a:cs typeface="Helvetica"/>
              </a:rPr>
              <a:t>ood, to the resurrection of life,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nd those who have done evil, 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o the resurrection of judgment.”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116929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0" y="681182"/>
            <a:ext cx="72122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>
                <a:latin typeface="Helvetica"/>
                <a:cs typeface="Helvetica"/>
              </a:rPr>
              <a:t>“Do Christians go directly to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 heaven at death?”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3826" y="2597727"/>
            <a:ext cx="4571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LcPeriod"/>
            </a:pPr>
            <a:r>
              <a:rPr lang="en-US" sz="4000" dirty="0" smtClean="0">
                <a:latin typeface="Helvetica"/>
                <a:cs typeface="Helvetica"/>
              </a:rPr>
              <a:t>_______________.</a:t>
            </a:r>
          </a:p>
          <a:p>
            <a:pPr marL="742950" indent="-742950">
              <a:buAutoNum type="alphaLcPeriod"/>
            </a:pPr>
            <a:endParaRPr lang="en-US" sz="4000" dirty="0">
              <a:latin typeface="Helvetica"/>
              <a:cs typeface="Helvetica"/>
            </a:endParaRPr>
          </a:p>
          <a:p>
            <a:pPr marL="742950" indent="-742950">
              <a:buAutoNum type="alphaLcPeriod"/>
            </a:pPr>
            <a:r>
              <a:rPr lang="en-US" sz="4000" dirty="0" smtClean="0">
                <a:latin typeface="Helvetica"/>
                <a:cs typeface="Helvetica"/>
              </a:rPr>
              <a:t>__________________.</a:t>
            </a:r>
          </a:p>
          <a:p>
            <a:pPr marL="742950" indent="-742950">
              <a:buAutoNum type="alphaLcPeriod"/>
            </a:pPr>
            <a:endParaRPr lang="en-US" sz="4000" dirty="0">
              <a:latin typeface="Helvetica"/>
              <a:cs typeface="Helvetica"/>
            </a:endParaRPr>
          </a:p>
          <a:p>
            <a:pPr marL="742950" indent="-742950">
              <a:buAutoNum type="alphaLcPeriod"/>
            </a:pPr>
            <a:r>
              <a:rPr lang="en-US" sz="4000" dirty="0" smtClean="0">
                <a:latin typeface="Helvetica"/>
                <a:cs typeface="Helvetica"/>
              </a:rPr>
              <a:t>_______________.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3909" y="2597727"/>
            <a:ext cx="29220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Genesis 2:7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77214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4364" y="877455"/>
            <a:ext cx="68862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1.  Wicked are ___________.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0" y="877455"/>
            <a:ext cx="2779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resurrected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4364" y="2759364"/>
            <a:ext cx="53182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2.  Satan is ________.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6909" y="2759364"/>
            <a:ext cx="18953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et free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5009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8818" y="750454"/>
            <a:ext cx="827306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B.  The righteous and the Holy City: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Revelation 21:2.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8818" y="2713182"/>
            <a:ext cx="768371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“And I saw the holy city, new 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Jerusalem, coming down out of</a:t>
            </a:r>
          </a:p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eaven from God, prepared as a</a:t>
            </a:r>
          </a:p>
          <a:p>
            <a:r>
              <a:rPr lang="en-US" sz="4000" dirty="0">
                <a:latin typeface="Helvetica"/>
                <a:cs typeface="Helvetica"/>
              </a:rPr>
              <a:t>b</a:t>
            </a:r>
            <a:r>
              <a:rPr lang="en-US" sz="4000" dirty="0" smtClean="0">
                <a:latin typeface="Helvetica"/>
                <a:cs typeface="Helvetica"/>
              </a:rPr>
              <a:t>ride adorned for her husband.”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946010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8818" y="646545"/>
            <a:ext cx="75713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 startAt="3"/>
            </a:pPr>
            <a:r>
              <a:rPr lang="en-US" sz="4000" dirty="0" smtClean="0">
                <a:latin typeface="Helvetica"/>
                <a:cs typeface="Helvetica"/>
              </a:rPr>
              <a:t>The final destruction of Satan 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and the wicked:  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      Revelation 20:7-10.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3363" y="2932546"/>
            <a:ext cx="802660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“And when the thousand years are</a:t>
            </a:r>
          </a:p>
          <a:p>
            <a:r>
              <a:rPr lang="en-US" sz="4000" dirty="0">
                <a:latin typeface="Helvetica"/>
                <a:cs typeface="Helvetica"/>
              </a:rPr>
              <a:t>e</a:t>
            </a:r>
            <a:r>
              <a:rPr lang="en-US" sz="4000" dirty="0" smtClean="0">
                <a:latin typeface="Helvetica"/>
                <a:cs typeface="Helvetica"/>
              </a:rPr>
              <a:t>nded, Satan will be loosed from </a:t>
            </a:r>
          </a:p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is prison and will come out to</a:t>
            </a:r>
          </a:p>
          <a:p>
            <a:r>
              <a:rPr lang="en-US" sz="4000" dirty="0">
                <a:latin typeface="Helvetica"/>
                <a:cs typeface="Helvetica"/>
              </a:rPr>
              <a:t>d</a:t>
            </a:r>
            <a:r>
              <a:rPr lang="en-US" sz="4000" dirty="0" smtClean="0">
                <a:latin typeface="Helvetica"/>
                <a:cs typeface="Helvetica"/>
              </a:rPr>
              <a:t>eceive the nations which are at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four corners of the earth,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986994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6544" y="542636"/>
            <a:ext cx="8225730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hat is, Gog and </a:t>
            </a:r>
            <a:r>
              <a:rPr lang="en-US" sz="4000" dirty="0" err="1" smtClean="0">
                <a:latin typeface="Helvetica"/>
                <a:cs typeface="Helvetica"/>
              </a:rPr>
              <a:t>Magog</a:t>
            </a:r>
            <a:r>
              <a:rPr lang="en-US" sz="4000" dirty="0" smtClean="0">
                <a:latin typeface="Helvetica"/>
                <a:cs typeface="Helvetica"/>
              </a:rPr>
              <a:t>, to gather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hem for battle; their number is like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sand of the sea.  And they </a:t>
            </a:r>
          </a:p>
          <a:p>
            <a:r>
              <a:rPr lang="en-US" sz="4000" dirty="0">
                <a:latin typeface="Helvetica"/>
                <a:cs typeface="Helvetica"/>
              </a:rPr>
              <a:t>m</a:t>
            </a:r>
            <a:r>
              <a:rPr lang="en-US" sz="4000" dirty="0" smtClean="0">
                <a:latin typeface="Helvetica"/>
                <a:cs typeface="Helvetica"/>
              </a:rPr>
              <a:t>arched up over the broad earth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nd surrounded the camp of the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aints and the beloved city; but</a:t>
            </a:r>
          </a:p>
          <a:p>
            <a:r>
              <a:rPr lang="en-US" sz="4000" dirty="0">
                <a:latin typeface="Helvetica"/>
                <a:cs typeface="Helvetica"/>
              </a:rPr>
              <a:t>f</a:t>
            </a:r>
            <a:r>
              <a:rPr lang="en-US" sz="4000" dirty="0" smtClean="0">
                <a:latin typeface="Helvetica"/>
                <a:cs typeface="Helvetica"/>
              </a:rPr>
              <a:t>ire came down from heaven and</a:t>
            </a:r>
          </a:p>
          <a:p>
            <a:r>
              <a:rPr lang="en-US" sz="4000" dirty="0">
                <a:latin typeface="Helvetica"/>
                <a:cs typeface="Helvetica"/>
              </a:rPr>
              <a:t>c</a:t>
            </a:r>
            <a:r>
              <a:rPr lang="en-US" sz="4000" dirty="0" smtClean="0">
                <a:latin typeface="Helvetica"/>
                <a:cs typeface="Helvetica"/>
              </a:rPr>
              <a:t>onsumed them, and the devil who</a:t>
            </a:r>
          </a:p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ad deceived them was thrown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57437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7545" y="969817"/>
            <a:ext cx="722811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i</a:t>
            </a:r>
            <a:r>
              <a:rPr lang="en-US" sz="4000" dirty="0" smtClean="0">
                <a:latin typeface="Helvetica"/>
                <a:cs typeface="Helvetica"/>
              </a:rPr>
              <a:t>nto the lake of fire and </a:t>
            </a:r>
            <a:r>
              <a:rPr lang="en-US" sz="4000" dirty="0" err="1" smtClean="0">
                <a:latin typeface="Helvetica"/>
                <a:cs typeface="Helvetica"/>
              </a:rPr>
              <a:t>sulphur</a:t>
            </a:r>
            <a:endParaRPr lang="en-US" sz="4000" dirty="0" smtClean="0">
              <a:latin typeface="Helvetica"/>
              <a:cs typeface="Helvetica"/>
            </a:endParaRP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here the beast and the false</a:t>
            </a:r>
          </a:p>
          <a:p>
            <a:r>
              <a:rPr lang="en-US" sz="4000" dirty="0">
                <a:latin typeface="Helvetica"/>
                <a:cs typeface="Helvetica"/>
              </a:rPr>
              <a:t>p</a:t>
            </a:r>
            <a:r>
              <a:rPr lang="en-US" sz="4000" dirty="0" smtClean="0">
                <a:latin typeface="Helvetica"/>
                <a:cs typeface="Helvetica"/>
              </a:rPr>
              <a:t>rophet were, and they will be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ormented day and night for</a:t>
            </a:r>
          </a:p>
          <a:p>
            <a:r>
              <a:rPr lang="en-US" sz="4000" dirty="0">
                <a:latin typeface="Helvetica"/>
                <a:cs typeface="Helvetica"/>
              </a:rPr>
              <a:t>e</a:t>
            </a:r>
            <a:r>
              <a:rPr lang="en-US" sz="4000" dirty="0" smtClean="0">
                <a:latin typeface="Helvetica"/>
                <a:cs typeface="Helvetica"/>
              </a:rPr>
              <a:t>ver and ever.”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97078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9636" y="715818"/>
            <a:ext cx="780213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Helvetica"/>
                <a:cs typeface="Helvetica"/>
              </a:rPr>
              <a:t>Satan convinces the wicked to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attack the Holy City.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636" y="2551546"/>
            <a:ext cx="825097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>
                <a:latin typeface="Helvetica"/>
                <a:cs typeface="Helvetica"/>
              </a:rPr>
              <a:t>Before they do, fire comes down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from heaven and _________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them.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26364" y="3175001"/>
            <a:ext cx="25225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consumes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57111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5728" y="754421"/>
            <a:ext cx="86833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3"/>
            </a:pPr>
            <a:r>
              <a:rPr lang="en-US" sz="4000" dirty="0" smtClean="0">
                <a:latin typeface="Helvetica"/>
                <a:cs typeface="Helvetica"/>
              </a:rPr>
              <a:t>This fire is intended for ________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_____________:  Matthew 25:41.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2546" y="2897909"/>
            <a:ext cx="830988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“Then He will say to those at his left</a:t>
            </a:r>
          </a:p>
          <a:p>
            <a:r>
              <a:rPr lang="en-US" sz="4000" dirty="0">
                <a:latin typeface="Helvetica"/>
                <a:cs typeface="Helvetica"/>
              </a:rPr>
              <a:t>h</a:t>
            </a:r>
            <a:r>
              <a:rPr lang="en-US" sz="4000" dirty="0" smtClean="0">
                <a:latin typeface="Helvetica"/>
                <a:cs typeface="Helvetica"/>
              </a:rPr>
              <a:t>and, ‘Depart from me, you cursed,</a:t>
            </a:r>
          </a:p>
          <a:p>
            <a:r>
              <a:rPr lang="en-US" sz="4000" dirty="0">
                <a:latin typeface="Helvetica"/>
                <a:cs typeface="Helvetica"/>
              </a:rPr>
              <a:t>i</a:t>
            </a:r>
            <a:r>
              <a:rPr lang="en-US" sz="4000" dirty="0" smtClean="0">
                <a:latin typeface="Helvetica"/>
                <a:cs typeface="Helvetica"/>
              </a:rPr>
              <a:t>nto the eternal fire prepared for the</a:t>
            </a:r>
          </a:p>
          <a:p>
            <a:r>
              <a:rPr lang="en-US" sz="4000" dirty="0">
                <a:latin typeface="Helvetica"/>
                <a:cs typeface="Helvetica"/>
              </a:rPr>
              <a:t>d</a:t>
            </a:r>
            <a:r>
              <a:rPr lang="en-US" sz="4000" dirty="0" smtClean="0">
                <a:latin typeface="Helvetica"/>
                <a:cs typeface="Helvetica"/>
              </a:rPr>
              <a:t>evil and his angels.’”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88006" y="754421"/>
            <a:ext cx="20952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he devil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1637" y="1369974"/>
            <a:ext cx="34928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nd his angels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55480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73545" y="404090"/>
            <a:ext cx="28649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Conclusion.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3545" y="1524000"/>
            <a:ext cx="79047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/>
            </a:pPr>
            <a:r>
              <a:rPr lang="en-US" sz="4000" dirty="0" smtClean="0">
                <a:latin typeface="Helvetica"/>
                <a:cs typeface="Helvetica"/>
              </a:rPr>
              <a:t>What does God have prepared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for us?  Revelation 21:3-5.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8727" y="3117273"/>
            <a:ext cx="842560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“And I heard a loud voice from the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hrone saying, ‘Behold, the dwelling</a:t>
            </a:r>
          </a:p>
          <a:p>
            <a:r>
              <a:rPr lang="en-US" sz="4000" dirty="0">
                <a:latin typeface="Helvetica"/>
                <a:cs typeface="Helvetica"/>
              </a:rPr>
              <a:t>o</a:t>
            </a:r>
            <a:r>
              <a:rPr lang="en-US" sz="4000" dirty="0" smtClean="0">
                <a:latin typeface="Helvetica"/>
                <a:cs typeface="Helvetica"/>
              </a:rPr>
              <a:t>f God is with men.  He will dwell</a:t>
            </a:r>
          </a:p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ith them, and they shall </a:t>
            </a:r>
            <a:r>
              <a:rPr lang="en-US" sz="4000" smtClean="0">
                <a:latin typeface="Helvetica"/>
                <a:cs typeface="Helvetica"/>
              </a:rPr>
              <a:t>be His</a:t>
            </a:r>
            <a:endParaRPr lang="en-US" sz="4000" dirty="0" smtClean="0">
              <a:latin typeface="Helvetica"/>
              <a:cs typeface="Helvetica"/>
            </a:endParaRPr>
          </a:p>
          <a:p>
            <a:r>
              <a:rPr lang="en-US" sz="4000" dirty="0">
                <a:latin typeface="Helvetica"/>
                <a:cs typeface="Helvetica"/>
              </a:rPr>
              <a:t>p</a:t>
            </a:r>
            <a:r>
              <a:rPr lang="en-US" sz="4000" dirty="0" smtClean="0">
                <a:latin typeface="Helvetica"/>
                <a:cs typeface="Helvetica"/>
              </a:rPr>
              <a:t>eople, and God Himself will be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97019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7273" y="762001"/>
            <a:ext cx="846898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Helvetica"/>
                <a:cs typeface="Helvetica"/>
              </a:rPr>
              <a:t>w</a:t>
            </a:r>
            <a:r>
              <a:rPr lang="en-US" sz="4000" dirty="0" smtClean="0">
                <a:latin typeface="Helvetica"/>
                <a:cs typeface="Helvetica"/>
              </a:rPr>
              <a:t>ith them; He will wipe away every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ear from their eyes, and death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hall be no more, neither shall there</a:t>
            </a:r>
          </a:p>
          <a:p>
            <a:r>
              <a:rPr lang="en-US" sz="4000" dirty="0">
                <a:latin typeface="Helvetica"/>
                <a:cs typeface="Helvetica"/>
              </a:rPr>
              <a:t>b</a:t>
            </a:r>
            <a:r>
              <a:rPr lang="en-US" sz="4000" dirty="0" smtClean="0">
                <a:latin typeface="Helvetica"/>
                <a:cs typeface="Helvetica"/>
              </a:rPr>
              <a:t>e mourning nor crying nor pain any</a:t>
            </a:r>
          </a:p>
          <a:p>
            <a:r>
              <a:rPr lang="en-US" sz="4000" dirty="0">
                <a:latin typeface="Helvetica"/>
                <a:cs typeface="Helvetica"/>
              </a:rPr>
              <a:t>m</a:t>
            </a:r>
            <a:r>
              <a:rPr lang="en-US" sz="4000" dirty="0" smtClean="0">
                <a:latin typeface="Helvetica"/>
                <a:cs typeface="Helvetica"/>
              </a:rPr>
              <a:t>ore, for the former things have </a:t>
            </a:r>
          </a:p>
          <a:p>
            <a:r>
              <a:rPr lang="en-US" sz="4000" dirty="0">
                <a:latin typeface="Helvetica"/>
                <a:cs typeface="Helvetica"/>
              </a:rPr>
              <a:t>p</a:t>
            </a:r>
            <a:r>
              <a:rPr lang="en-US" sz="4000" dirty="0" smtClean="0">
                <a:latin typeface="Helvetica"/>
                <a:cs typeface="Helvetica"/>
              </a:rPr>
              <a:t>assed away.’  And He who sat </a:t>
            </a:r>
          </a:p>
          <a:p>
            <a:r>
              <a:rPr lang="en-US" sz="4000" dirty="0">
                <a:latin typeface="Helvetica"/>
                <a:cs typeface="Helvetica"/>
              </a:rPr>
              <a:t>u</a:t>
            </a:r>
            <a:r>
              <a:rPr lang="en-US" sz="4000" dirty="0" smtClean="0">
                <a:latin typeface="Helvetica"/>
                <a:cs typeface="Helvetica"/>
              </a:rPr>
              <a:t>pon the throne said, ‘Behold, I </a:t>
            </a:r>
          </a:p>
          <a:p>
            <a:r>
              <a:rPr lang="en-US" sz="4000" dirty="0">
                <a:latin typeface="Helvetica"/>
                <a:cs typeface="Helvetica"/>
              </a:rPr>
              <a:t>m</a:t>
            </a:r>
            <a:r>
              <a:rPr lang="en-US" sz="4000" dirty="0" smtClean="0">
                <a:latin typeface="Helvetica"/>
                <a:cs typeface="Helvetica"/>
              </a:rPr>
              <a:t>ake all things new.’  Also, He said,</a:t>
            </a:r>
          </a:p>
          <a:p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323476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0" y="1200727"/>
            <a:ext cx="710287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‘Write this, for these words are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rustworthy and true.’”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754505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8818" y="1096818"/>
            <a:ext cx="825428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“Then the LORD God formed man</a:t>
            </a:r>
          </a:p>
          <a:p>
            <a:r>
              <a:rPr lang="en-US" sz="4000" dirty="0">
                <a:latin typeface="Helvetica"/>
                <a:cs typeface="Helvetica"/>
              </a:rPr>
              <a:t>o</a:t>
            </a:r>
            <a:r>
              <a:rPr lang="en-US" sz="4000" dirty="0" smtClean="0">
                <a:latin typeface="Helvetica"/>
                <a:cs typeface="Helvetica"/>
              </a:rPr>
              <a:t>f dust from the ground, and </a:t>
            </a:r>
          </a:p>
          <a:p>
            <a:r>
              <a:rPr lang="en-US" sz="4000" dirty="0">
                <a:latin typeface="Helvetica"/>
                <a:cs typeface="Helvetica"/>
              </a:rPr>
              <a:t>b</a:t>
            </a:r>
            <a:r>
              <a:rPr lang="en-US" sz="4000" dirty="0" smtClean="0">
                <a:latin typeface="Helvetica"/>
                <a:cs typeface="Helvetica"/>
              </a:rPr>
              <a:t>reathed into his nostrils the breath</a:t>
            </a:r>
          </a:p>
          <a:p>
            <a:r>
              <a:rPr lang="en-US" sz="4000" dirty="0">
                <a:latin typeface="Helvetica"/>
                <a:cs typeface="Helvetica"/>
              </a:rPr>
              <a:t>o</a:t>
            </a:r>
            <a:r>
              <a:rPr lang="en-US" sz="4000" dirty="0" smtClean="0">
                <a:latin typeface="Helvetica"/>
                <a:cs typeface="Helvetica"/>
              </a:rPr>
              <a:t>f life; and man became a living</a:t>
            </a:r>
          </a:p>
          <a:p>
            <a:r>
              <a:rPr lang="en-US" sz="4000" dirty="0">
                <a:latin typeface="Helvetica"/>
                <a:cs typeface="Helvetica"/>
              </a:rPr>
              <a:t>b</a:t>
            </a:r>
            <a:r>
              <a:rPr lang="en-US" sz="4000" dirty="0" smtClean="0">
                <a:latin typeface="Helvetica"/>
                <a:cs typeface="Helvetica"/>
              </a:rPr>
              <a:t>eing.”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86835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3" y="1154545"/>
            <a:ext cx="73917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 startAt="2"/>
            </a:pPr>
            <a:r>
              <a:rPr lang="en-US" sz="4000" dirty="0" smtClean="0">
                <a:latin typeface="Helvetica"/>
                <a:cs typeface="Helvetica"/>
              </a:rPr>
              <a:t>The most important question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for you to answer.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82289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0" y="681182"/>
            <a:ext cx="721223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>
                <a:latin typeface="Helvetica"/>
                <a:cs typeface="Helvetica"/>
              </a:rPr>
              <a:t>“Do Christians go directly to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 heaven at death?”</a:t>
            </a:r>
          </a:p>
          <a:p>
            <a:endParaRPr lang="en-US" sz="4000" dirty="0">
              <a:latin typeface="Helvetica"/>
              <a:cs typeface="Helvetica"/>
            </a:endParaRPr>
          </a:p>
          <a:p>
            <a:r>
              <a:rPr lang="en-US" sz="4000" dirty="0" smtClean="0">
                <a:latin typeface="Helvetica"/>
                <a:cs typeface="Helvetica"/>
              </a:rPr>
              <a:t>     a.  </a:t>
            </a:r>
            <a:r>
              <a:rPr lang="en-US" sz="4000" u="sng" dirty="0" smtClean="0">
                <a:latin typeface="Helvetica"/>
                <a:cs typeface="Helvetica"/>
              </a:rPr>
              <a:t>Genesis 2:7   </a:t>
            </a:r>
            <a:r>
              <a:rPr lang="en-US" sz="4000" dirty="0" smtClean="0">
                <a:latin typeface="Helvetica"/>
                <a:cs typeface="Helvetica"/>
              </a:rPr>
              <a:t>.</a:t>
            </a:r>
          </a:p>
          <a:p>
            <a:endParaRPr lang="en-US" sz="4000" dirty="0">
              <a:latin typeface="Helvetica"/>
              <a:cs typeface="Helvetica"/>
            </a:endParaRPr>
          </a:p>
          <a:p>
            <a:r>
              <a:rPr lang="en-US" sz="4000" dirty="0" smtClean="0">
                <a:latin typeface="Helvetica"/>
                <a:cs typeface="Helvetica"/>
              </a:rPr>
              <a:t>     b.  ________________.</a:t>
            </a:r>
          </a:p>
          <a:p>
            <a:endParaRPr lang="en-US" sz="4000" dirty="0">
              <a:latin typeface="Helvetica"/>
              <a:cs typeface="Helvetica"/>
            </a:endParaRPr>
          </a:p>
          <a:p>
            <a:r>
              <a:rPr lang="en-US" sz="4000" dirty="0" smtClean="0">
                <a:latin typeface="Helvetica"/>
                <a:cs typeface="Helvetica"/>
              </a:rPr>
              <a:t>     c.  ___________.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89907" y="3729186"/>
            <a:ext cx="4461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Ecclesiastes 12:7_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40473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0456" y="1650999"/>
            <a:ext cx="77683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“And the dust returns to the earth</a:t>
            </a:r>
          </a:p>
          <a:p>
            <a:r>
              <a:rPr lang="en-US" sz="4000" dirty="0">
                <a:latin typeface="Helvetica"/>
                <a:cs typeface="Helvetica"/>
              </a:rPr>
              <a:t>a</a:t>
            </a:r>
            <a:r>
              <a:rPr lang="en-US" sz="4000" dirty="0" smtClean="0">
                <a:latin typeface="Helvetica"/>
                <a:cs typeface="Helvetica"/>
              </a:rPr>
              <a:t>s it was, and the spirit returns to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God who gave it.”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85762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0" y="681182"/>
            <a:ext cx="721223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rabicPeriod" startAt="2"/>
            </a:pPr>
            <a:r>
              <a:rPr lang="en-US" sz="4000" dirty="0" smtClean="0">
                <a:latin typeface="Helvetica"/>
                <a:cs typeface="Helvetica"/>
              </a:rPr>
              <a:t>“Do Christians go directly to</a:t>
            </a:r>
          </a:p>
          <a:p>
            <a:r>
              <a:rPr lang="en-US" sz="4000" dirty="0">
                <a:latin typeface="Helvetica"/>
                <a:cs typeface="Helvetica"/>
              </a:rPr>
              <a:t> </a:t>
            </a:r>
            <a:r>
              <a:rPr lang="en-US" sz="4000" dirty="0" smtClean="0">
                <a:latin typeface="Helvetica"/>
                <a:cs typeface="Helvetica"/>
              </a:rPr>
              <a:t>     heaven at death?”</a:t>
            </a:r>
          </a:p>
          <a:p>
            <a:endParaRPr lang="en-US" sz="4000" dirty="0">
              <a:latin typeface="Helvetica"/>
              <a:cs typeface="Helvetica"/>
            </a:endParaRPr>
          </a:p>
          <a:p>
            <a:r>
              <a:rPr lang="en-US" sz="4000" dirty="0" smtClean="0">
                <a:latin typeface="Helvetica"/>
                <a:cs typeface="Helvetica"/>
              </a:rPr>
              <a:t>      a.  </a:t>
            </a:r>
            <a:r>
              <a:rPr lang="en-US" sz="4000" u="sng" dirty="0" smtClean="0">
                <a:latin typeface="Helvetica"/>
                <a:cs typeface="Helvetica"/>
              </a:rPr>
              <a:t>Genesis 2:7  </a:t>
            </a:r>
            <a:r>
              <a:rPr lang="en-US" sz="4000" dirty="0" smtClean="0">
                <a:latin typeface="Helvetica"/>
                <a:cs typeface="Helvetica"/>
              </a:rPr>
              <a:t>.</a:t>
            </a:r>
          </a:p>
          <a:p>
            <a:endParaRPr lang="en-US" sz="4000" dirty="0">
              <a:latin typeface="Helvetica"/>
              <a:cs typeface="Helvetica"/>
            </a:endParaRPr>
          </a:p>
          <a:p>
            <a:r>
              <a:rPr lang="en-US" sz="4000" dirty="0" smtClean="0">
                <a:latin typeface="Helvetica"/>
                <a:cs typeface="Helvetica"/>
              </a:rPr>
              <a:t>      b.  </a:t>
            </a:r>
            <a:r>
              <a:rPr lang="en-US" sz="4000" u="sng" dirty="0" smtClean="0">
                <a:latin typeface="Helvetica"/>
                <a:cs typeface="Helvetica"/>
              </a:rPr>
              <a:t>Ecclesiastes 12:7  </a:t>
            </a:r>
            <a:r>
              <a:rPr lang="en-US" sz="4000" dirty="0" smtClean="0">
                <a:latin typeface="Helvetica"/>
                <a:cs typeface="Helvetica"/>
              </a:rPr>
              <a:t>.</a:t>
            </a:r>
          </a:p>
          <a:p>
            <a:endParaRPr lang="en-US" sz="4000" dirty="0">
              <a:latin typeface="Helvetica"/>
              <a:cs typeface="Helvetica"/>
            </a:endParaRPr>
          </a:p>
          <a:p>
            <a:r>
              <a:rPr lang="en-US" sz="4000" dirty="0" smtClean="0">
                <a:latin typeface="Helvetica"/>
                <a:cs typeface="Helvetica"/>
              </a:rPr>
              <a:t>      c.  ___________.</a:t>
            </a:r>
            <a:endParaRPr lang="en-US" sz="4000" dirty="0">
              <a:latin typeface="Helvetica"/>
              <a:cs typeface="Helvetic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11300" y="4956301"/>
            <a:ext cx="29791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Ezekiel 18:4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400610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00" y="1450761"/>
            <a:ext cx="745578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Helvetica"/>
                <a:cs typeface="Helvetica"/>
              </a:rPr>
              <a:t>“Behold, all souls are mine; the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oul of the father as well as the</a:t>
            </a:r>
          </a:p>
          <a:p>
            <a:r>
              <a:rPr lang="en-US" sz="4000" dirty="0">
                <a:latin typeface="Helvetica"/>
                <a:cs typeface="Helvetica"/>
              </a:rPr>
              <a:t>s</a:t>
            </a:r>
            <a:r>
              <a:rPr lang="en-US" sz="4000" dirty="0" smtClean="0">
                <a:latin typeface="Helvetica"/>
                <a:cs typeface="Helvetica"/>
              </a:rPr>
              <a:t>oul of the son is mine; the soul</a:t>
            </a:r>
          </a:p>
          <a:p>
            <a:r>
              <a:rPr lang="en-US" sz="4000" dirty="0">
                <a:latin typeface="Helvetica"/>
                <a:cs typeface="Helvetica"/>
              </a:rPr>
              <a:t>t</a:t>
            </a:r>
            <a:r>
              <a:rPr lang="en-US" sz="4000" dirty="0" smtClean="0">
                <a:latin typeface="Helvetica"/>
                <a:cs typeface="Helvetica"/>
              </a:rPr>
              <a:t>hat sins shall die.”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591194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4636" y="1570182"/>
            <a:ext cx="70711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AutoNum type="alphaUcPeriod" startAt="2"/>
            </a:pPr>
            <a:r>
              <a:rPr lang="en-US" sz="4000" dirty="0" smtClean="0">
                <a:latin typeface="Helvetica"/>
                <a:cs typeface="Helvetica"/>
              </a:rPr>
              <a:t>What happens when Jesus</a:t>
            </a:r>
          </a:p>
          <a:p>
            <a:r>
              <a:rPr lang="en-US" sz="4000" dirty="0" smtClean="0">
                <a:latin typeface="Helvetica"/>
                <a:cs typeface="Helvetica"/>
              </a:rPr>
              <a:t>     comes again?</a:t>
            </a:r>
            <a:endParaRPr lang="en-US" sz="4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764893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dirty="0">
            <a:latin typeface="Helvetica"/>
            <a:cs typeface="Helvetica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288</TotalTime>
  <Words>1561</Words>
  <Application>Microsoft Macintosh PowerPoint</Application>
  <PresentationFormat>On-screen Show (4:3)</PresentationFormat>
  <Paragraphs>251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Lyle Arakaki</dc:creator>
  <cp:lastModifiedBy>Lyle Arakaki</cp:lastModifiedBy>
  <cp:revision>15</cp:revision>
  <dcterms:created xsi:type="dcterms:W3CDTF">2012-05-10T23:01:22Z</dcterms:created>
  <dcterms:modified xsi:type="dcterms:W3CDTF">2012-05-11T03:49:47Z</dcterms:modified>
</cp:coreProperties>
</file>