
<file path=[Content_Types].xml><?xml version="1.0" encoding="utf-8"?>
<Types xmlns="http://schemas.openxmlformats.org/package/2006/content-types">
  <Override PartName="/ppt/slides/slide18.xml" ContentType="application/vnd.openxmlformats-officedocument.presentationml.slide+xml"/>
  <Override PartName="/ppt/slides/slide9.xml" ContentType="application/vnd.openxmlformats-officedocument.presentationml.slide+xml"/>
  <Override PartName="/ppt/slides/slide14.xml" ContentType="application/vnd.openxmlformats-officedocument.presentationml.slide+xml"/>
  <Override PartName="/ppt/slideLayouts/slideLayout9.xml" ContentType="application/vnd.openxmlformats-officedocument.presentationml.slideLayout+xml"/>
  <Override PartName="/ppt/slideLayouts/slideLayout11.xml" ContentType="application/vnd.openxmlformats-officedocument.presentationml.slideLayout+xml"/>
  <Override PartName="/ppt/slides/slide5.xml" ContentType="application/vnd.openxmlformats-officedocument.presentationml.slide+xml"/>
  <Default Extension="rels" ContentType="application/vnd.openxmlformats-package.relationships+xml"/>
  <Default Extension="jpeg" ContentType="image/jpeg"/>
  <Override PartName="/ppt/slides/slide10.xml" ContentType="application/vnd.openxmlformats-officedocument.presentationml.slide+xml"/>
  <Override PartName="/ppt/slideLayouts/slideLayout5.xml" ContentType="application/vnd.openxmlformats-officedocument.presentationml.slideLayout+xml"/>
  <Override PartName="/ppt/slides/slide1.xml" ContentType="application/vnd.openxmlformats-officedocument.presentationml.slide+xml"/>
  <Override PartName="/ppt/slides/slide26.xml" ContentType="application/vnd.openxmlformats-officedocument.presentationml.slide+xml"/>
  <Override PartName="/docProps/app.xml" ContentType="application/vnd.openxmlformats-officedocument.extended-properties+xml"/>
  <Override PartName="/ppt/slideLayouts/slideLayout1.xml" ContentType="application/vnd.openxmlformats-officedocument.presentationml.slideLayout+xml"/>
  <Override PartName="/ppt/slides/slide22.xml" ContentType="application/vnd.openxmlformats-officedocument.presentationml.slide+xml"/>
  <Override PartName="/ppt/slides/slide30.xml" ContentType="application/vnd.openxmlformats-officedocument.presentationml.slide+xml"/>
  <Default Extension="xml" ContentType="application/xml"/>
  <Override PartName="/ppt/slides/slide19.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6.xml" ContentType="application/vnd.openxmlformats-officedocument.presentationml.slide+xml"/>
  <Override PartName="/docProps/core.xml" ContentType="application/vnd.openxmlformats-package.core-properties+xml"/>
  <Override PartName="/ppt/slides/slide11.xml" ContentType="application/vnd.openxmlformats-officedocument.presentationml.slide+xml"/>
  <Override PartName="/ppt/slideLayouts/slideLayout6.xml" ContentType="application/vnd.openxmlformats-officedocument.presentationml.slideLayout+xml"/>
  <Override PartName="/ppt/slides/slide27.xml" ContentType="application/vnd.openxmlformats-officedocument.presentationml.slide+xml"/>
  <Override PartName="/ppt/slides/slide2.xml" ContentType="application/vnd.openxmlformats-officedocument.presentationml.slide+xml"/>
  <Default Extension="png" ContentType="image/png"/>
  <Override PartName="/ppt/slideLayouts/slideLayout2.xml" ContentType="application/vnd.openxmlformats-officedocument.presentationml.slideLayout+xml"/>
  <Override PartName="/ppt/slides/slide23.xml" ContentType="application/vnd.openxmlformats-officedocument.presentationml.slide+xml"/>
  <Override PartName="/ppt/slides/slide31.xml" ContentType="application/vnd.openxmlformats-officedocument.presentationml.slide+xml"/>
  <Override PartName="/ppt/slides/slide16.xml" ContentType="application/vnd.openxmlformats-officedocument.presentationml.slide+xml"/>
  <Override PartName="/ppt/slides/slide7.xml" ContentType="application/vnd.openxmlformats-officedocument.presentationml.slide+xml"/>
  <Override PartName="/ppt/presentation.xml" ContentType="application/vnd.openxmlformats-officedocument.presentationml.presentation.main+xml"/>
  <Override PartName="/ppt/slides/slide12.xml" ContentType="application/vnd.openxmlformats-officedocument.presentationml.slide+xml"/>
  <Override PartName="/ppt/slideLayouts/slideLayout7.xml" ContentType="application/vnd.openxmlformats-officedocument.presentationml.slideLayout+xml"/>
  <Override PartName="/ppt/slides/slide3.xml" ContentType="application/vnd.openxmlformats-officedocument.presentationml.slide+xml"/>
  <Override PartName="/ppt/slides/slide28.xml" ContentType="application/vnd.openxmlformats-officedocument.presentationml.slide+xml"/>
  <Override PartName="/ppt/slideLayouts/slideLayout3.xml" ContentType="application/vnd.openxmlformats-officedocument.presentationml.slideLayout+xml"/>
  <Override PartName="/ppt/slides/slide24.xml" ContentType="application/vnd.openxmlformats-officedocument.presentationml.slide+xml"/>
  <Override PartName="/ppt/slides/slide20.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slides/slide13.xml" ContentType="application/vnd.openxmlformats-officedocument.presentationml.slide+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s/slide4.xml" ContentType="application/vnd.openxmlformats-officedocument.presentationml.slide+xml"/>
  <Override PartName="/ppt/slides/slide29.xml" ContentType="application/vnd.openxmlformats-officedocument.presentationml.slide+xml"/>
  <Override PartName="/ppt/slideLayouts/slideLayout4.xml" ContentType="application/vnd.openxmlformats-officedocument.presentationml.slideLayout+xml"/>
  <Override PartName="/ppt/slides/slide25.xml" ContentType="application/vnd.openxmlformats-officedocument.presentationml.slide+xml"/>
  <Override PartName="/ppt/slideMasters/slideMaster1.xml" ContentType="application/vnd.openxmlformats-officedocument.presentationml.slideMaster+xml"/>
  <Override PartName="/ppt/theme/theme1.xml" ContentType="application/vnd.openxmlformats-officedocument.theme+xml"/>
  <Override PartName="/ppt/slides/slide21.xml" ContentType="application/vnd.openxmlformats-officedocument.presentationml.slide+xml"/>
  <Default Extension="bin" ContentType="application/vnd.openxmlformats-officedocument.presentationml.printerSettings"/>
  <Override PartName="/ppt/viewProps.xml" ContentType="application/vnd.openxmlformats-officedocument.presentationml.viewPro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 id="284" r:id="rId3"/>
    <p:sldId id="288" r:id="rId4"/>
    <p:sldId id="290" r:id="rId5"/>
    <p:sldId id="291" r:id="rId6"/>
    <p:sldId id="292" r:id="rId7"/>
    <p:sldId id="258" r:id="rId8"/>
    <p:sldId id="257" r:id="rId9"/>
    <p:sldId id="259" r:id="rId10"/>
    <p:sldId id="260" r:id="rId11"/>
    <p:sldId id="261" r:id="rId12"/>
    <p:sldId id="262" r:id="rId13"/>
    <p:sldId id="263" r:id="rId14"/>
    <p:sldId id="265" r:id="rId15"/>
    <p:sldId id="266" r:id="rId16"/>
    <p:sldId id="271" r:id="rId17"/>
    <p:sldId id="281" r:id="rId18"/>
    <p:sldId id="277" r:id="rId19"/>
    <p:sldId id="269" r:id="rId20"/>
    <p:sldId id="278" r:id="rId21"/>
    <p:sldId id="279" r:id="rId22"/>
    <p:sldId id="280" r:id="rId23"/>
    <p:sldId id="270" r:id="rId24"/>
    <p:sldId id="272" r:id="rId25"/>
    <p:sldId id="273" r:id="rId26"/>
    <p:sldId id="282" r:id="rId27"/>
    <p:sldId id="283" r:id="rId28"/>
    <p:sldId id="293" r:id="rId29"/>
    <p:sldId id="294" r:id="rId30"/>
    <p:sldId id="295" r:id="rId31"/>
    <p:sldId id="297"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horzBarState="maximized">
    <p:restoredLeft sz="15620"/>
    <p:restoredTop sz="94660"/>
  </p:normalViewPr>
  <p:slideViewPr>
    <p:cSldViewPr snapToGrid="0" snapToObjects="1">
      <p:cViewPr varScale="1">
        <p:scale>
          <a:sx n="109" d="100"/>
          <a:sy n="109" d="100"/>
        </p:scale>
        <p:origin x="-328"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presProps" Target="presProps.xml"/><Relationship Id="rId35" Type="http://schemas.openxmlformats.org/officeDocument/2006/relationships/viewProps" Target="viewProps.xml"/><Relationship Id="rId36" Type="http://schemas.openxmlformats.org/officeDocument/2006/relationships/theme" Target="theme/theme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BDD263-0DFC-8A40-A050-E91884160A4A}" type="datetimeFigureOut">
              <a:rPr lang="en-US" smtClean="0"/>
              <a:pPr/>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DD263-0DFC-8A40-A050-E91884160A4A}" type="datetimeFigureOut">
              <a:rPr lang="en-US" smtClean="0"/>
              <a:pPr/>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DD263-0DFC-8A40-A050-E91884160A4A}" type="datetimeFigureOut">
              <a:rPr lang="en-US" smtClean="0"/>
              <a:pPr/>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FBDD263-0DFC-8A40-A050-E91884160A4A}" type="datetimeFigureOut">
              <a:rPr lang="en-US" smtClean="0"/>
              <a:pPr/>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FBDD263-0DFC-8A40-A050-E91884160A4A}" type="datetimeFigureOut">
              <a:rPr lang="en-US" smtClean="0"/>
              <a:pPr/>
              <a:t>2/22/14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FBDD263-0DFC-8A40-A050-E91884160A4A}" type="datetimeFigureOut">
              <a:rPr lang="en-US" smtClean="0"/>
              <a:pPr/>
              <a:t>2/22/14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FBDD263-0DFC-8A40-A050-E91884160A4A}" type="datetimeFigureOut">
              <a:rPr lang="en-US" smtClean="0"/>
              <a:pPr/>
              <a:t>2/22/14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FBDD263-0DFC-8A40-A050-E91884160A4A}" type="datetimeFigureOut">
              <a:rPr lang="en-US" smtClean="0"/>
              <a:pPr/>
              <a:t>2/22/14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FBDD263-0DFC-8A40-A050-E91884160A4A}" type="datetimeFigureOut">
              <a:rPr lang="en-US" smtClean="0"/>
              <a:pPr/>
              <a:t>2/22/14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DD263-0DFC-8A40-A050-E91884160A4A}" type="datetimeFigureOut">
              <a:rPr lang="en-US" smtClean="0"/>
              <a:pPr/>
              <a:t>2/22/14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FBDD263-0DFC-8A40-A050-E91884160A4A}" type="datetimeFigureOut">
              <a:rPr lang="en-US" smtClean="0"/>
              <a:pPr/>
              <a:t>2/22/14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4258058-8A00-6A4F-878E-36360818D5A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BDD263-0DFC-8A40-A050-E91884160A4A}" type="datetimeFigureOut">
              <a:rPr lang="en-US" smtClean="0"/>
              <a:pPr/>
              <a:t>2/22/14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4258058-8A00-6A4F-878E-36360818D5AA}"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6000" dirty="0" smtClean="0"/>
              <a:t>Gaining Decisions</a:t>
            </a:r>
            <a:r>
              <a:rPr lang="en-US" dirty="0" smtClean="0"/>
              <a:t> </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How does it happen?</a:t>
            </a:r>
            <a:endParaRPr lang="en-US" dirty="0"/>
          </a:p>
        </p:txBody>
      </p:sp>
      <p:sp>
        <p:nvSpPr>
          <p:cNvPr id="3" name="Content Placeholder 2"/>
          <p:cNvSpPr>
            <a:spLocks noGrp="1"/>
          </p:cNvSpPr>
          <p:nvPr>
            <p:ph idx="1"/>
          </p:nvPr>
        </p:nvSpPr>
        <p:spPr/>
        <p:txBody>
          <a:bodyPr/>
          <a:lstStyle/>
          <a:p>
            <a:r>
              <a:rPr lang="en-US" dirty="0" smtClean="0"/>
              <a:t>“It is through personal contact and association that men are reached by the saving power of the gospel. They are not saved in masses, but as individuals. Personal influence is a power” (Mount of Blessing, </a:t>
            </a:r>
            <a:r>
              <a:rPr lang="en-US" dirty="0" err="1" smtClean="0"/>
              <a:t>p</a:t>
            </a:r>
            <a:r>
              <a:rPr lang="en-US" dirty="0" smtClean="0"/>
              <a:t>. 36)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buNone/>
            </a:pPr>
            <a:r>
              <a:rPr lang="en-US" dirty="0" smtClean="0"/>
              <a:t> 				 		     </a:t>
            </a:r>
            <a:r>
              <a:rPr lang="en-US" sz="4000" dirty="0" smtClean="0"/>
              <a:t>Decisions</a:t>
            </a:r>
            <a:br>
              <a:rPr lang="en-US" sz="4000" dirty="0" smtClean="0"/>
            </a:br>
            <a:r>
              <a:rPr lang="en-US" sz="4000" dirty="0" smtClean="0"/>
              <a:t/>
            </a:r>
            <a:br>
              <a:rPr lang="en-US" sz="4000" dirty="0" smtClean="0"/>
            </a:br>
            <a:r>
              <a:rPr lang="en-US" sz="4000" dirty="0" smtClean="0"/>
              <a:t> 	Corporate and or Individual?</a:t>
            </a:r>
            <a:r>
              <a:rPr lang="en-US" dirty="0" smtClean="0"/>
              <a:t/>
            </a:r>
            <a:br>
              <a:rPr lang="en-US" dirty="0" smtClean="0"/>
            </a:br>
            <a:r>
              <a:rPr lang="en-US" dirty="0" smtClean="0"/>
              <a:t> </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pPr>
              <a:buNone/>
            </a:pPr>
            <a:r>
              <a:rPr lang="en-US" dirty="0" smtClean="0"/>
              <a:t> 				What do we see in the Gospels?</a:t>
            </a:r>
            <a:br>
              <a:rPr lang="en-US" dirty="0" smtClean="0"/>
            </a:br>
            <a:r>
              <a:rPr lang="en-US" dirty="0" smtClean="0"/>
              <a:t/>
            </a:r>
            <a:br>
              <a:rPr lang="en-US" dirty="0" smtClean="0"/>
            </a:br>
            <a:r>
              <a:rPr lang="en-US" dirty="0" smtClean="0"/>
              <a:t> 			 	What are </a:t>
            </a:r>
            <a:r>
              <a:rPr lang="en-US" sz="4000" u="sng" dirty="0" smtClean="0"/>
              <a:t>you</a:t>
            </a:r>
            <a:r>
              <a:rPr lang="en-US" dirty="0" smtClean="0"/>
              <a:t> good at?</a:t>
            </a:r>
            <a:br>
              <a:rPr lang="en-US" dirty="0" smtClean="0"/>
            </a:br>
            <a:r>
              <a:rPr lang="en-US" dirty="0" smtClean="0"/>
              <a:t/>
            </a:r>
            <a:br>
              <a:rPr lang="en-US" dirty="0" smtClean="0"/>
            </a:br>
            <a:r>
              <a:rPr lang="en-US" dirty="0" smtClean="0"/>
              <a:t> 		1. Groups</a:t>
            </a:r>
            <a:br>
              <a:rPr lang="en-US" dirty="0" smtClean="0"/>
            </a:br>
            <a:r>
              <a:rPr lang="en-US" dirty="0" smtClean="0"/>
              <a:t> 		2. Small gatherings</a:t>
            </a:r>
            <a:br>
              <a:rPr lang="en-US" dirty="0" smtClean="0"/>
            </a:br>
            <a:r>
              <a:rPr lang="en-US" dirty="0" smtClean="0"/>
              <a:t> 		3. One on One	</a:t>
            </a:r>
            <a:endParaRPr lang="en-US" dirty="0"/>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are you good at?</a:t>
            </a:r>
            <a:endParaRPr lang="en-US" dirty="0"/>
          </a:p>
        </p:txBody>
      </p:sp>
      <p:sp>
        <p:nvSpPr>
          <p:cNvPr id="3" name="Content Placeholder 2"/>
          <p:cNvSpPr>
            <a:spLocks noGrp="1"/>
          </p:cNvSpPr>
          <p:nvPr>
            <p:ph idx="1"/>
          </p:nvPr>
        </p:nvSpPr>
        <p:spPr/>
        <p:txBody>
          <a:bodyPr/>
          <a:lstStyle/>
          <a:p>
            <a:pPr>
              <a:buNone/>
            </a:pPr>
            <a:r>
              <a:rPr lang="en-US" dirty="0" smtClean="0"/>
              <a:t> 		 				Use your talent </a:t>
            </a:r>
            <a:br>
              <a:rPr lang="en-US" dirty="0" smtClean="0"/>
            </a:br>
            <a:r>
              <a:rPr lang="en-US" dirty="0" smtClean="0"/>
              <a:t/>
            </a:r>
            <a:br>
              <a:rPr lang="en-US" dirty="0" smtClean="0"/>
            </a:br>
            <a:r>
              <a:rPr lang="en-US" dirty="0" smtClean="0"/>
              <a:t>Don’t force yourself to be someone you aren’t</a:t>
            </a:r>
            <a:br>
              <a:rPr lang="en-US" dirty="0" smtClean="0"/>
            </a:br>
            <a:r>
              <a:rPr lang="en-US" dirty="0" smtClean="0"/>
              <a:t/>
            </a:r>
            <a:br>
              <a:rPr lang="en-US" dirty="0" smtClean="0"/>
            </a:br>
            <a:r>
              <a:rPr lang="en-US" dirty="0" smtClean="0"/>
              <a:t>Basics: Know your strength, and use it</a:t>
            </a:r>
            <a:br>
              <a:rPr lang="en-US" dirty="0" smtClean="0"/>
            </a:br>
            <a:r>
              <a:rPr lang="en-US" dirty="0" smtClean="0"/>
              <a:t/>
            </a:r>
            <a:br>
              <a:rPr lang="en-US" dirty="0" smtClean="0"/>
            </a:br>
            <a:r>
              <a:rPr lang="en-US" dirty="0" smtClean="0"/>
              <a:t> </a:t>
            </a:r>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81141"/>
            <a:ext cx="8229600" cy="5245022"/>
          </a:xfrm>
        </p:spPr>
        <p:txBody>
          <a:bodyPr>
            <a:normAutofit fontScale="92500" lnSpcReduction="20000"/>
          </a:bodyPr>
          <a:lstStyle/>
          <a:p>
            <a:endParaRPr lang="en-US" dirty="0" smtClean="0"/>
          </a:p>
          <a:p>
            <a:pPr lvl="2">
              <a:buNone/>
            </a:pPr>
            <a:r>
              <a:rPr lang="en-US" sz="3027" dirty="0" smtClean="0"/>
              <a:t/>
            </a:r>
            <a:br>
              <a:rPr lang="en-US" sz="3027" dirty="0" smtClean="0"/>
            </a:br>
            <a:endParaRPr lang="en-US" sz="3027" dirty="0" smtClean="0"/>
          </a:p>
          <a:p>
            <a:pPr lvl="2"/>
            <a:r>
              <a:rPr lang="en-US" sz="3027" dirty="0" smtClean="0"/>
              <a:t>What is their experience?</a:t>
            </a:r>
          </a:p>
          <a:p>
            <a:pPr lvl="2"/>
            <a:r>
              <a:rPr lang="en-US" sz="3027" dirty="0" smtClean="0"/>
              <a:t>What is their history, story?</a:t>
            </a:r>
            <a:br>
              <a:rPr lang="en-US" sz="3027" dirty="0" smtClean="0"/>
            </a:br>
            <a:r>
              <a:rPr lang="en-US" sz="3027" dirty="0" smtClean="0"/>
              <a:t/>
            </a:r>
            <a:br>
              <a:rPr lang="en-US" sz="3027" dirty="0" smtClean="0"/>
            </a:br>
            <a:r>
              <a:rPr lang="en-US" sz="3027" dirty="0" smtClean="0"/>
              <a:t> 			</a:t>
            </a:r>
            <a:r>
              <a:rPr lang="en-US" sz="3459" dirty="0" smtClean="0"/>
              <a:t>Highs &amp; Lows </a:t>
            </a:r>
          </a:p>
          <a:p>
            <a:pPr lvl="2"/>
            <a:r>
              <a:rPr lang="en-US" sz="3027" dirty="0" smtClean="0"/>
              <a:t>What are their pains?</a:t>
            </a:r>
          </a:p>
          <a:p>
            <a:pPr lvl="2"/>
            <a:r>
              <a:rPr lang="en-US" sz="3027" dirty="0" smtClean="0"/>
              <a:t>What are the goals, hopes, dreams in life?</a:t>
            </a:r>
          </a:p>
          <a:p>
            <a:pPr lvl="4">
              <a:buNone/>
            </a:pP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t>
            </a:r>
            <a:br>
              <a:rPr lang="en-US" dirty="0" smtClean="0"/>
            </a:br>
            <a:r>
              <a:rPr lang="en-US" dirty="0" smtClean="0"/>
              <a:t> 	 	</a:t>
            </a:r>
            <a:br>
              <a:rPr lang="en-US" dirty="0" smtClean="0"/>
            </a:br>
            <a:endParaRPr lang="en-US" dirty="0" smtClean="0"/>
          </a:p>
          <a:p>
            <a:pPr lvl="2">
              <a:buNone/>
            </a:pPr>
            <a:endParaRPr lang="en-US" dirty="0" smtClean="0"/>
          </a:p>
        </p:txBody>
      </p:sp>
      <p:sp>
        <p:nvSpPr>
          <p:cNvPr id="4" name="Title 1"/>
          <p:cNvSpPr>
            <a:spLocks noGrp="1"/>
          </p:cNvSpPr>
          <p:nvPr>
            <p:ph type="title"/>
          </p:nvPr>
        </p:nvSpPr>
        <p:spPr>
          <a:xfrm>
            <a:off x="245796" y="274638"/>
            <a:ext cx="8684837" cy="1637000"/>
          </a:xfrm>
        </p:spPr>
        <p:txBody>
          <a:bodyPr>
            <a:normAutofit fontScale="90000"/>
          </a:bodyPr>
          <a:lstStyle/>
          <a:p>
            <a:r>
              <a:rPr lang="en-US" dirty="0" smtClean="0"/>
              <a:t>Get to know the person you are trying to win!</a:t>
            </a:r>
            <a:br>
              <a:rPr lang="en-US" dirty="0" smtClean="0"/>
            </a:br>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20016"/>
            <a:ext cx="8229600" cy="5206148"/>
          </a:xfrm>
        </p:spPr>
        <p:txBody>
          <a:bodyPr/>
          <a:lstStyle/>
          <a:p>
            <a:r>
              <a:rPr lang="en-US" dirty="0" smtClean="0"/>
              <a:t>“Become acquainted with the people in their homes. Test their spiritual pulse.” (</a:t>
            </a:r>
            <a:r>
              <a:rPr lang="en-US" dirty="0" err="1" smtClean="0"/>
              <a:t>Ev</a:t>
            </a:r>
            <a:r>
              <a:rPr lang="en-US" dirty="0" smtClean="0"/>
              <a:t> </a:t>
            </a:r>
            <a:r>
              <a:rPr lang="en-US" dirty="0" err="1" smtClean="0"/>
              <a:t>p</a:t>
            </a:r>
            <a:r>
              <a:rPr lang="en-US" dirty="0" smtClean="0"/>
              <a:t>. 142)</a:t>
            </a:r>
            <a:br>
              <a:rPr lang="en-US" dirty="0" smtClean="0"/>
            </a:br>
            <a:endParaRPr lang="en-US" dirty="0" smtClean="0"/>
          </a:p>
          <a:p>
            <a:r>
              <a:rPr lang="en-US" dirty="0" smtClean="0"/>
              <a:t>Develop a perceptive spirit </a:t>
            </a:r>
            <a:br>
              <a:rPr lang="en-US" dirty="0" smtClean="0"/>
            </a:br>
            <a:r>
              <a:rPr lang="en-US" dirty="0" smtClean="0"/>
              <a:t> 		learn their personality </a:t>
            </a:r>
            <a:br>
              <a:rPr lang="en-US" dirty="0" smtClean="0"/>
            </a:br>
            <a:r>
              <a:rPr lang="en-US" dirty="0" smtClean="0"/>
              <a:t> 		how they interact with people</a:t>
            </a:r>
            <a:br>
              <a:rPr lang="en-US" dirty="0" smtClean="0"/>
            </a:br>
            <a:r>
              <a:rPr lang="en-US" dirty="0" smtClean="0"/>
              <a:t> 		their likes and dislikes</a:t>
            </a:r>
            <a:br>
              <a:rPr lang="en-US" dirty="0" smtClean="0"/>
            </a:br>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they at?</a:t>
            </a:r>
            <a:endParaRPr lang="en-US" dirty="0"/>
          </a:p>
        </p:txBody>
      </p:sp>
      <p:sp>
        <p:nvSpPr>
          <p:cNvPr id="3" name="Content Placeholder 2"/>
          <p:cNvSpPr>
            <a:spLocks noGrp="1"/>
          </p:cNvSpPr>
          <p:nvPr>
            <p:ph idx="1"/>
          </p:nvPr>
        </p:nvSpPr>
        <p:spPr/>
        <p:txBody>
          <a:bodyPr>
            <a:normAutofit/>
          </a:bodyPr>
          <a:lstStyle/>
          <a:p>
            <a:pPr>
              <a:buNone/>
            </a:pPr>
            <a:endParaRPr lang="en-US" dirty="0" smtClean="0"/>
          </a:p>
          <a:p>
            <a:pPr>
              <a:buNone/>
            </a:pPr>
            <a:endParaRPr lang="en-US" dirty="0" smtClean="0"/>
          </a:p>
          <a:p>
            <a:pPr>
              <a:buNone/>
            </a:pPr>
            <a:endParaRPr lang="en-US" dirty="0" smtClean="0"/>
          </a:p>
          <a:p>
            <a:pPr>
              <a:buNone/>
            </a:pPr>
            <a:endParaRPr lang="en-US" dirty="0" smtClean="0"/>
          </a:p>
          <a:p>
            <a:pPr>
              <a:buNone/>
            </a:pPr>
            <a:r>
              <a:rPr lang="en-US" dirty="0" smtClean="0"/>
              <a:t>-10 - - - - - - - - - - - - - - 0 - 1 - - - - - - - - - - - - - +10</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they at?</a:t>
            </a:r>
            <a:endParaRPr lang="en-US" dirty="0"/>
          </a:p>
        </p:txBody>
      </p:sp>
      <p:sp>
        <p:nvSpPr>
          <p:cNvPr id="3" name="Content Placeholder 2"/>
          <p:cNvSpPr>
            <a:spLocks noGrp="1"/>
          </p:cNvSpPr>
          <p:nvPr>
            <p:ph idx="1"/>
          </p:nvPr>
        </p:nvSpPr>
        <p:spPr/>
        <p:txBody>
          <a:bodyPr/>
          <a:lstStyle/>
          <a:p>
            <a:r>
              <a:rPr lang="en-US" dirty="0" smtClean="0"/>
              <a:t>1. Help them to make small decisions</a:t>
            </a:r>
          </a:p>
          <a:p>
            <a:r>
              <a:rPr lang="en-US" dirty="0" smtClean="0"/>
              <a:t>2. Help them to make the next step</a:t>
            </a:r>
          </a:p>
          <a:p>
            <a:r>
              <a:rPr lang="en-US" dirty="0" smtClean="0"/>
              <a:t>3. Encourage them to </a:t>
            </a:r>
            <a:r>
              <a:rPr lang="en-US" u="sng" dirty="0" smtClean="0"/>
              <a:t>trust</a:t>
            </a:r>
            <a:r>
              <a:rPr lang="en-US" dirty="0" smtClean="0"/>
              <a:t> God’s leading</a:t>
            </a:r>
          </a:p>
          <a:p>
            <a:r>
              <a:rPr lang="en-US" dirty="0" smtClean="0"/>
              <a:t>4. Big decisions can only be made after small ones!</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are they at?</a:t>
            </a:r>
            <a:endParaRPr lang="en-US" dirty="0"/>
          </a:p>
        </p:txBody>
      </p:sp>
      <p:sp>
        <p:nvSpPr>
          <p:cNvPr id="3" name="Content Placeholder 2"/>
          <p:cNvSpPr>
            <a:spLocks noGrp="1"/>
          </p:cNvSpPr>
          <p:nvPr>
            <p:ph idx="1"/>
          </p:nvPr>
        </p:nvSpPr>
        <p:spPr/>
        <p:txBody>
          <a:bodyPr/>
          <a:lstStyle/>
          <a:p>
            <a:pPr>
              <a:buNone/>
            </a:pPr>
            <a:r>
              <a:rPr lang="en-US" dirty="0" smtClean="0"/>
              <a:t/>
            </a:r>
            <a:br>
              <a:rPr lang="en-US" dirty="0" smtClean="0"/>
            </a:br>
            <a:r>
              <a:rPr lang="en-US" dirty="0" smtClean="0"/>
              <a:t/>
            </a:r>
            <a:br>
              <a:rPr lang="en-US" dirty="0" smtClean="0"/>
            </a:br>
            <a:r>
              <a:rPr lang="en-US" dirty="0" smtClean="0"/>
              <a:t/>
            </a:r>
            <a:br>
              <a:rPr lang="en-US" dirty="0" smtClean="0"/>
            </a:br>
            <a:r>
              <a:rPr lang="en-US" dirty="0" smtClean="0"/>
              <a:t>Sowing</a:t>
            </a:r>
            <a:r>
              <a:rPr lang="en-US" dirty="0" smtClean="0"/>
              <a:t>    Cultivating   </a:t>
            </a:r>
            <a:r>
              <a:rPr lang="en-US" dirty="0" smtClean="0"/>
              <a:t>Harvesting</a:t>
            </a:r>
            <a:r>
              <a:rPr lang="en-US" dirty="0" smtClean="0"/>
              <a:t>   Growing</a:t>
            </a:r>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God leading them?</a:t>
            </a:r>
            <a:endParaRPr lang="en-US" dirty="0"/>
          </a:p>
        </p:txBody>
      </p:sp>
      <p:sp>
        <p:nvSpPr>
          <p:cNvPr id="3" name="Content Placeholder 2"/>
          <p:cNvSpPr>
            <a:spLocks noGrp="1"/>
          </p:cNvSpPr>
          <p:nvPr>
            <p:ph idx="1"/>
          </p:nvPr>
        </p:nvSpPr>
        <p:spPr/>
        <p:txBody>
          <a:bodyPr>
            <a:normAutofit fontScale="40000" lnSpcReduction="20000"/>
          </a:bodyPr>
          <a:lstStyle/>
          <a:p>
            <a:pPr>
              <a:buNone/>
            </a:pPr>
            <a:r>
              <a:rPr lang="en-US" sz="6737" dirty="0" smtClean="0"/>
              <a:t>How can I know where he’s leading them?</a:t>
            </a:r>
            <a:br>
              <a:rPr lang="en-US" sz="6737" dirty="0" smtClean="0"/>
            </a:br>
            <a:endParaRPr lang="en-US" sz="6737" dirty="0" smtClean="0"/>
          </a:p>
          <a:p>
            <a:pPr>
              <a:buNone/>
            </a:pPr>
            <a:r>
              <a:rPr lang="en-US" sz="6737" dirty="0" smtClean="0"/>
              <a:t>John 3:8 where is the wind of the spirit blowing?</a:t>
            </a:r>
          </a:p>
          <a:p>
            <a:pPr>
              <a:buNone/>
            </a:pPr>
            <a:endParaRPr lang="en-US" sz="6737" dirty="0" smtClean="0"/>
          </a:p>
          <a:p>
            <a:pPr>
              <a:buNone/>
            </a:pPr>
            <a:r>
              <a:rPr lang="en-US" sz="6737" dirty="0" smtClean="0"/>
              <a:t>Join God’s where he is working!</a:t>
            </a:r>
            <a:br>
              <a:rPr lang="en-US" sz="6737" dirty="0" smtClean="0"/>
            </a:br>
            <a:r>
              <a:rPr lang="en-US" sz="6737" dirty="0" smtClean="0"/>
              <a:t> 	</a:t>
            </a:r>
            <a:br>
              <a:rPr lang="en-US" sz="6737" dirty="0" smtClean="0"/>
            </a:br>
            <a:r>
              <a:rPr lang="en-US" sz="6737" dirty="0" smtClean="0"/>
              <a:t> 		</a:t>
            </a:r>
            <a:br>
              <a:rPr lang="en-US" sz="6737" dirty="0" smtClean="0"/>
            </a:br>
            <a:endParaRPr lang="en-US" sz="6737" dirty="0" smtClean="0"/>
          </a:p>
          <a:p>
            <a:pPr>
              <a:buNone/>
            </a:pPr>
            <a:endParaRPr lang="en-US" dirty="0" smtClean="0"/>
          </a:p>
          <a:p>
            <a:pPr>
              <a:buNone/>
            </a:pPr>
            <a:r>
              <a:rPr lang="en-US" dirty="0" smtClean="0"/>
              <a:t> </a:t>
            </a:r>
            <a:br>
              <a:rPr lang="en-US" dirty="0" smtClean="0"/>
            </a:br>
            <a:r>
              <a:rPr lang="en-US" dirty="0" smtClean="0"/>
              <a:t>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Lots of decisions everyday!</a:t>
            </a:r>
            <a:endParaRPr lang="en-US" dirty="0"/>
          </a:p>
        </p:txBody>
      </p:sp>
      <p:pic>
        <p:nvPicPr>
          <p:cNvPr id="4" name="Content Placeholder 3" descr="decision-making-300x238.jpg"/>
          <p:cNvPicPr>
            <a:picLocks noGrp="1" noChangeAspect="1"/>
          </p:cNvPicPr>
          <p:nvPr>
            <p:ph idx="1"/>
          </p:nvPr>
        </p:nvPicPr>
        <p:blipFill>
          <a:blip r:embed="rId2"/>
          <a:srcRect l="-22126" r="-22126"/>
          <a:stretch>
            <a:fillRect/>
          </a:stretch>
        </p:blipFill>
        <p:spPr>
          <a:xfrm>
            <a:off x="-95585" y="1324516"/>
            <a:ext cx="9490506" cy="5511708"/>
          </a:xfrm>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hoto.JPG"/>
          <p:cNvPicPr>
            <a:picLocks noGrp="1" noChangeAspect="1"/>
          </p:cNvPicPr>
          <p:nvPr>
            <p:ph idx="1"/>
          </p:nvPr>
        </p:nvPicPr>
        <p:blipFill>
          <a:blip r:embed="rId2"/>
          <a:srcRect l="-18187" r="-18187"/>
          <a:stretch>
            <a:fillRect/>
          </a:stretch>
        </p:blipFill>
        <p:spPr>
          <a:xfrm rot="5400000">
            <a:off x="-66234" y="1045735"/>
            <a:ext cx="8872384" cy="4930048"/>
          </a:xfrm>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God leading them?</a:t>
            </a:r>
            <a:endParaRPr lang="en-US" dirty="0"/>
          </a:p>
        </p:txBody>
      </p:sp>
      <p:sp>
        <p:nvSpPr>
          <p:cNvPr id="3" name="Content Placeholder 2"/>
          <p:cNvSpPr>
            <a:spLocks noGrp="1"/>
          </p:cNvSpPr>
          <p:nvPr>
            <p:ph idx="1"/>
          </p:nvPr>
        </p:nvSpPr>
        <p:spPr/>
        <p:txBody>
          <a:bodyPr/>
          <a:lstStyle/>
          <a:p>
            <a:r>
              <a:rPr lang="en-US" dirty="0" smtClean="0"/>
              <a:t>“Understanding God’s plans for the world around you is far more important than telling God what you are planning to do for Him” (</a:t>
            </a:r>
            <a:r>
              <a:rPr lang="en-US" dirty="0" err="1" smtClean="0"/>
              <a:t>Blackaby</a:t>
            </a:r>
            <a:r>
              <a:rPr lang="en-US" dirty="0" smtClean="0"/>
              <a:t>, pg. 110”</a:t>
            </a:r>
          </a:p>
          <a:p>
            <a:endParaRPr lang="en-US" dirty="0" smtClean="0"/>
          </a:p>
          <a:p>
            <a:r>
              <a:rPr lang="en-US" dirty="0" smtClean="0"/>
              <a:t>Thesis: </a:t>
            </a:r>
            <a:r>
              <a:rPr lang="en-US" u="sng" dirty="0" smtClean="0"/>
              <a:t>Find out where God is working, and join Him in His work!</a:t>
            </a: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Where is God leading them?</a:t>
            </a:r>
            <a:endParaRPr lang="en-US" dirty="0"/>
          </a:p>
        </p:txBody>
      </p:sp>
      <p:sp>
        <p:nvSpPr>
          <p:cNvPr id="3" name="Content Placeholder 2"/>
          <p:cNvSpPr>
            <a:spLocks noGrp="1"/>
          </p:cNvSpPr>
          <p:nvPr>
            <p:ph idx="1"/>
          </p:nvPr>
        </p:nvSpPr>
        <p:spPr/>
        <p:txBody>
          <a:bodyPr>
            <a:normAutofit/>
          </a:bodyPr>
          <a:lstStyle/>
          <a:p>
            <a:pPr>
              <a:buNone/>
            </a:pPr>
            <a:r>
              <a:rPr lang="en-US" dirty="0" smtClean="0"/>
              <a:t>“He spoke directly to every mind and appealed to every heart. He watched the faces of His hearers, marked the lighting up of the countenance, the quick responsive glance, which told that the truth had reached the soul; and there vibrated in His heart the answering chord of sympathetic joy” (Evangelism, pg 295)</a:t>
            </a:r>
            <a:br>
              <a:rPr lang="en-US" dirty="0" smtClean="0"/>
            </a:br>
            <a:r>
              <a:rPr lang="en-US" dirty="0" smtClean="0"/>
              <a:t> </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 aid the Holy Spirit in His work?</a:t>
            </a:r>
            <a:endParaRPr lang="en-US" dirty="0"/>
          </a:p>
        </p:txBody>
      </p:sp>
      <p:sp>
        <p:nvSpPr>
          <p:cNvPr id="3" name="Content Placeholder 2"/>
          <p:cNvSpPr>
            <a:spLocks noGrp="1"/>
          </p:cNvSpPr>
          <p:nvPr>
            <p:ph idx="1"/>
          </p:nvPr>
        </p:nvSpPr>
        <p:spPr/>
        <p:txBody>
          <a:bodyPr/>
          <a:lstStyle/>
          <a:p>
            <a:r>
              <a:rPr lang="en-US" dirty="0" smtClean="0"/>
              <a:t>What is He telling you to do?</a:t>
            </a:r>
            <a:br>
              <a:rPr lang="en-US" dirty="0" smtClean="0"/>
            </a:br>
            <a:endParaRPr lang="en-US" dirty="0" smtClean="0"/>
          </a:p>
          <a:p>
            <a:r>
              <a:rPr lang="en-US" dirty="0" smtClean="0"/>
              <a:t>Where are their spiritual interest?</a:t>
            </a:r>
            <a:br>
              <a:rPr lang="en-US" dirty="0" smtClean="0"/>
            </a:br>
            <a:r>
              <a:rPr lang="en-US" dirty="0" smtClean="0"/>
              <a:t> 		Scratch where it itches! </a:t>
            </a:r>
            <a:br>
              <a:rPr lang="en-US" dirty="0" smtClean="0"/>
            </a:br>
            <a:endParaRPr lang="en-US" dirty="0" smtClean="0"/>
          </a:p>
          <a:p>
            <a:r>
              <a:rPr lang="en-US" dirty="0" smtClean="0"/>
              <a:t> This is where Conviction is taking place</a:t>
            </a:r>
            <a:br>
              <a:rPr lang="en-US" dirty="0" smtClean="0"/>
            </a:br>
            <a:r>
              <a:rPr lang="en-US" dirty="0" smtClean="0"/>
              <a:t> 		look for facial, body, focus, intention</a:t>
            </a: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 aid the Holy Spirit in His   work?</a:t>
            </a:r>
            <a:endParaRPr lang="en-US" dirty="0"/>
          </a:p>
        </p:txBody>
      </p:sp>
      <p:sp>
        <p:nvSpPr>
          <p:cNvPr id="3" name="Content Placeholder 2"/>
          <p:cNvSpPr>
            <a:spLocks noGrp="1"/>
          </p:cNvSpPr>
          <p:nvPr>
            <p:ph idx="1"/>
          </p:nvPr>
        </p:nvSpPr>
        <p:spPr>
          <a:xfrm>
            <a:off x="457199" y="1600200"/>
            <a:ext cx="8686801" cy="4943569"/>
          </a:xfrm>
        </p:spPr>
        <p:txBody>
          <a:bodyPr>
            <a:normAutofit lnSpcReduction="10000"/>
          </a:bodyPr>
          <a:lstStyle/>
          <a:p>
            <a:r>
              <a:rPr lang="en-US" b="1" u="sng" dirty="0" smtClean="0"/>
              <a:t>God’s Voice</a:t>
            </a:r>
            <a:r>
              <a:rPr lang="en-US" dirty="0" smtClean="0"/>
              <a:t>							 </a:t>
            </a:r>
            <a:r>
              <a:rPr lang="en-US" b="1" u="sng" dirty="0" smtClean="0"/>
              <a:t>Satan’s Voice</a:t>
            </a:r>
            <a:br>
              <a:rPr lang="en-US" b="1" u="sng" dirty="0" smtClean="0"/>
            </a:br>
            <a:r>
              <a:rPr lang="en-US" dirty="0" smtClean="0"/>
              <a:t/>
            </a:r>
            <a:br>
              <a:rPr lang="en-US" dirty="0" smtClean="0"/>
            </a:br>
            <a:r>
              <a:rPr lang="en-US" dirty="0" smtClean="0"/>
              <a:t>- stills you 								- rushes you</a:t>
            </a:r>
            <a:br>
              <a:rPr lang="en-US" dirty="0" smtClean="0"/>
            </a:br>
            <a:r>
              <a:rPr lang="en-US" dirty="0" smtClean="0"/>
              <a:t>- leads you 								- pushes you</a:t>
            </a:r>
            <a:br>
              <a:rPr lang="en-US" dirty="0" smtClean="0"/>
            </a:br>
            <a:r>
              <a:rPr lang="en-US" dirty="0" smtClean="0"/>
              <a:t>- reassures you 						- frightens you</a:t>
            </a:r>
            <a:br>
              <a:rPr lang="en-US" dirty="0" smtClean="0"/>
            </a:br>
            <a:r>
              <a:rPr lang="en-US" dirty="0" smtClean="0"/>
              <a:t>- enlightens you 						- confuses you</a:t>
            </a:r>
            <a:br>
              <a:rPr lang="en-US" dirty="0" smtClean="0"/>
            </a:br>
            <a:r>
              <a:rPr lang="en-US" dirty="0" smtClean="0"/>
              <a:t>- comforts you 						- discourages you</a:t>
            </a:r>
            <a:br>
              <a:rPr lang="en-US" dirty="0" smtClean="0"/>
            </a:br>
            <a:r>
              <a:rPr lang="en-US" dirty="0" smtClean="0"/>
              <a:t>- calms you 							- obsesses you</a:t>
            </a:r>
            <a:br>
              <a:rPr lang="en-US" dirty="0" smtClean="0"/>
            </a:br>
            <a:r>
              <a:rPr lang="en-US" dirty="0" smtClean="0"/>
              <a:t>- convicts you 							- condemns you</a:t>
            </a:r>
            <a:br>
              <a:rPr lang="en-US" dirty="0" smtClean="0"/>
            </a:b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How can I aid the Holy Spirit in His   work?</a:t>
            </a:r>
            <a:endParaRPr lang="en-US" dirty="0"/>
          </a:p>
        </p:txBody>
      </p:sp>
      <p:sp>
        <p:nvSpPr>
          <p:cNvPr id="3" name="Content Placeholder 2"/>
          <p:cNvSpPr>
            <a:spLocks noGrp="1"/>
          </p:cNvSpPr>
          <p:nvPr>
            <p:ph idx="1"/>
          </p:nvPr>
        </p:nvSpPr>
        <p:spPr>
          <a:xfrm>
            <a:off x="457200" y="1600200"/>
            <a:ext cx="8229600" cy="5086107"/>
          </a:xfrm>
        </p:spPr>
        <p:txBody>
          <a:bodyPr>
            <a:normAutofit lnSpcReduction="10000"/>
          </a:bodyPr>
          <a:lstStyle/>
          <a:p>
            <a:pPr marL="514350" indent="-514350">
              <a:buAutoNum type="arabicPeriod"/>
            </a:pPr>
            <a:r>
              <a:rPr lang="en-US" dirty="0" smtClean="0"/>
              <a:t>Message &amp; Method must align </a:t>
            </a:r>
          </a:p>
          <a:p>
            <a:pPr marL="514350" indent="-514350">
              <a:buAutoNum type="arabicPeriod"/>
            </a:pPr>
            <a:endParaRPr lang="en-US" dirty="0" smtClean="0"/>
          </a:p>
          <a:p>
            <a:pPr marL="514350" indent="-514350">
              <a:buAutoNum type="arabicPeriod"/>
            </a:pPr>
            <a:r>
              <a:rPr lang="en-US" dirty="0" smtClean="0"/>
              <a:t>Align your methods with God’s </a:t>
            </a:r>
            <a:br>
              <a:rPr lang="en-US" dirty="0" smtClean="0"/>
            </a:br>
            <a:endParaRPr lang="en-US" dirty="0" smtClean="0"/>
          </a:p>
          <a:p>
            <a:pPr marL="514350" indent="-514350">
              <a:buAutoNum type="arabicPeriod"/>
            </a:pPr>
            <a:r>
              <a:rPr lang="en-US" dirty="0" smtClean="0"/>
              <a:t>Seek to understand not to be understood</a:t>
            </a:r>
            <a:br>
              <a:rPr lang="en-US" dirty="0" smtClean="0"/>
            </a:br>
            <a:endParaRPr lang="en-US" dirty="0" smtClean="0"/>
          </a:p>
          <a:p>
            <a:pPr marL="514350" indent="-514350">
              <a:buAutoNum type="arabicPeriod"/>
            </a:pPr>
            <a:r>
              <a:rPr lang="en-US" dirty="0" smtClean="0"/>
              <a:t>Don’t rush! Remember how God has been patient with you </a:t>
            </a:r>
            <a:r>
              <a:rPr lang="en-US" dirty="0" err="1" smtClean="0">
                <a:sym typeface="Wingdings"/>
              </a:rPr>
              <a:t></a:t>
            </a:r>
            <a:r>
              <a:rPr lang="en-US" dirty="0" smtClean="0">
                <a:sym typeface="Wingdings"/>
              </a:rPr>
              <a:t> </a:t>
            </a:r>
            <a:r>
              <a:rPr lang="en-US" dirty="0" smtClean="0"/>
              <a:t/>
            </a:r>
            <a:br>
              <a:rPr lang="en-US" dirty="0" smtClean="0"/>
            </a:br>
            <a:r>
              <a:rPr lang="en-US" dirty="0" smtClean="0"/>
              <a:t/>
            </a:r>
            <a:br>
              <a:rPr lang="en-US" dirty="0" smtClean="0"/>
            </a:b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r>
              <a:rPr lang="en-US" dirty="0" smtClean="0"/>
              <a:t>“Your success will not depend so much upon your knowledge and accomplishments as your ability to find your way to the heart” (Evangelism, pg. 437)</a:t>
            </a: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FREEDOM OF CHOICE</a:t>
            </a:r>
            <a:endParaRPr lang="en-US" dirty="0"/>
          </a:p>
        </p:txBody>
      </p:sp>
      <p:sp>
        <p:nvSpPr>
          <p:cNvPr id="3" name="Content Placeholder 2"/>
          <p:cNvSpPr>
            <a:spLocks noGrp="1"/>
          </p:cNvSpPr>
          <p:nvPr>
            <p:ph idx="1"/>
          </p:nvPr>
        </p:nvSpPr>
        <p:spPr/>
        <p:txBody>
          <a:bodyPr/>
          <a:lstStyle/>
          <a:p>
            <a:pPr>
              <a:buNone/>
            </a:pPr>
            <a:r>
              <a:rPr lang="en-US" dirty="0" smtClean="0"/>
              <a:t/>
            </a:r>
            <a:br>
              <a:rPr lang="en-US" dirty="0" smtClean="0"/>
            </a:br>
            <a:endParaRPr lang="en-US" dirty="0" smtClean="0"/>
          </a:p>
          <a:p>
            <a:endParaRPr lang="en-US" dirty="0"/>
          </a:p>
        </p:txBody>
      </p:sp>
      <p:pic>
        <p:nvPicPr>
          <p:cNvPr id="4" name="Content Placeholder 3" descr="bigstock-Time-Management-2623974.jpg"/>
          <p:cNvPicPr>
            <a:picLocks noChangeAspect="1"/>
          </p:cNvPicPr>
          <p:nvPr/>
        </p:nvPicPr>
        <p:blipFill>
          <a:blip r:embed="rId2"/>
          <a:srcRect l="-10610" r="-10610"/>
          <a:stretch>
            <a:fillRect/>
          </a:stretch>
        </p:blipFill>
        <p:spPr>
          <a:xfrm>
            <a:off x="0" y="1417638"/>
            <a:ext cx="9144000" cy="5068275"/>
          </a:xfrm>
          <a:prstGeom prst="rect">
            <a:avLst/>
          </a:prstGeom>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Spiritual Decisions are 4 step process</a:t>
            </a:r>
            <a:endParaRPr lang="en-US" dirty="0"/>
          </a:p>
        </p:txBody>
      </p:sp>
      <p:sp>
        <p:nvSpPr>
          <p:cNvPr id="3" name="Content Placeholder 2"/>
          <p:cNvSpPr>
            <a:spLocks noGrp="1"/>
          </p:cNvSpPr>
          <p:nvPr>
            <p:ph idx="1"/>
          </p:nvPr>
        </p:nvSpPr>
        <p:spPr/>
        <p:txBody>
          <a:bodyPr/>
          <a:lstStyle/>
          <a:p>
            <a:r>
              <a:rPr lang="en-US" dirty="0" smtClean="0"/>
              <a:t>Information</a:t>
            </a:r>
            <a:br>
              <a:rPr lang="en-US" dirty="0" smtClean="0"/>
            </a:br>
            <a:endParaRPr lang="en-US" dirty="0" smtClean="0"/>
          </a:p>
          <a:p>
            <a:r>
              <a:rPr lang="en-US" dirty="0" smtClean="0"/>
              <a:t>Conviction</a:t>
            </a:r>
            <a:br>
              <a:rPr lang="en-US" dirty="0" smtClean="0"/>
            </a:br>
            <a:endParaRPr lang="en-US" dirty="0" smtClean="0"/>
          </a:p>
          <a:p>
            <a:r>
              <a:rPr lang="en-US" dirty="0" smtClean="0"/>
              <a:t>Desire</a:t>
            </a:r>
            <a:br>
              <a:rPr lang="en-US" dirty="0" smtClean="0"/>
            </a:br>
            <a:endParaRPr lang="en-US" dirty="0" smtClean="0"/>
          </a:p>
          <a:p>
            <a:r>
              <a:rPr lang="en-US" dirty="0" smtClean="0"/>
              <a:t>Action </a:t>
            </a:r>
            <a:endParaRPr lang="en-US" dirty="0"/>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endParaRPr lang="en-US" dirty="0"/>
          </a:p>
        </p:txBody>
      </p:sp>
      <p:sp>
        <p:nvSpPr>
          <p:cNvPr id="3" name="Content Placeholder 2"/>
          <p:cNvSpPr>
            <a:spLocks noGrp="1"/>
          </p:cNvSpPr>
          <p:nvPr>
            <p:ph idx="1"/>
          </p:nvPr>
        </p:nvSpPr>
        <p:spPr>
          <a:xfrm>
            <a:off x="457200" y="1600200"/>
            <a:ext cx="8229600" cy="5076877"/>
          </a:xfrm>
        </p:spPr>
        <p:txBody>
          <a:bodyPr/>
          <a:lstStyle/>
          <a:p>
            <a:r>
              <a:rPr lang="en-US" dirty="0" smtClean="0"/>
              <a:t>Who is doing the action?</a:t>
            </a:r>
            <a:br>
              <a:rPr lang="en-US" dirty="0" smtClean="0"/>
            </a:br>
            <a:endParaRPr lang="en-US" dirty="0" smtClean="0"/>
          </a:p>
          <a:p>
            <a:r>
              <a:rPr lang="en-US" dirty="0" smtClean="0"/>
              <a:t>Who has the right to make the decision?</a:t>
            </a:r>
            <a:br>
              <a:rPr lang="en-US" dirty="0" smtClean="0"/>
            </a:br>
            <a:endParaRPr lang="en-US" dirty="0" smtClean="0"/>
          </a:p>
          <a:p>
            <a:r>
              <a:rPr lang="en-US" dirty="0" smtClean="0"/>
              <a:t>What is the result of pushing someone against their will?</a:t>
            </a:r>
            <a:br>
              <a:rPr lang="en-US" dirty="0" smtClean="0"/>
            </a:br>
            <a:endParaRPr lang="en-US" dirty="0" smtClean="0"/>
          </a:p>
          <a:p>
            <a:pPr>
              <a:buNone/>
            </a:pPr>
            <a:endParaRPr lang="en-US" dirty="0" smtClean="0"/>
          </a:p>
          <a:p>
            <a:endParaRPr lang="en-US" dirty="0" smtClean="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7"/>
            <a:ext cx="8418813" cy="4927748"/>
          </a:xfrm>
        </p:spPr>
        <p:txBody>
          <a:bodyPr>
            <a:normAutofit/>
          </a:bodyPr>
          <a:lstStyle/>
          <a:p>
            <a:pPr algn="l"/>
            <a:r>
              <a:rPr lang="en-US" dirty="0" smtClean="0"/>
              <a:t>1. How do I make good decisions?</a:t>
            </a:r>
            <a:br>
              <a:rPr lang="en-US" dirty="0" smtClean="0"/>
            </a:br>
            <a:r>
              <a:rPr lang="en-US" dirty="0" smtClean="0"/>
              <a:t/>
            </a:r>
            <a:br>
              <a:rPr lang="en-US" dirty="0" smtClean="0"/>
            </a:br>
            <a:r>
              <a:rPr lang="en-US" dirty="0" smtClean="0"/>
              <a:t>2. Then I can show others how to make good decisions</a:t>
            </a:r>
            <a:br>
              <a:rPr lang="en-US" dirty="0" smtClean="0"/>
            </a:b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ACTION</a:t>
            </a:r>
            <a:endParaRPr lang="en-US" dirty="0"/>
          </a:p>
        </p:txBody>
      </p:sp>
      <p:sp>
        <p:nvSpPr>
          <p:cNvPr id="3" name="Content Placeholder 2"/>
          <p:cNvSpPr>
            <a:spLocks noGrp="1"/>
          </p:cNvSpPr>
          <p:nvPr>
            <p:ph idx="1"/>
          </p:nvPr>
        </p:nvSpPr>
        <p:spPr/>
        <p:txBody>
          <a:bodyPr/>
          <a:lstStyle/>
          <a:p>
            <a:r>
              <a:rPr lang="en-US" dirty="0" smtClean="0"/>
              <a:t>“He who has been convinced against his own will of the same opinion still”</a:t>
            </a:r>
          </a:p>
          <a:p>
            <a:endParaRPr lang="en-US" dirty="0" smtClean="0"/>
          </a:p>
          <a:p>
            <a:r>
              <a:rPr lang="en-US" dirty="0" smtClean="0"/>
              <a:t>Respect their freedom of Choice</a:t>
            </a:r>
            <a:br>
              <a:rPr lang="en-US" dirty="0" smtClean="0"/>
            </a:br>
            <a:endParaRPr lang="en-US" dirty="0" smtClean="0"/>
          </a:p>
          <a:p>
            <a:r>
              <a:rPr lang="en-US" dirty="0" smtClean="0"/>
              <a:t>Remember Eden, got respected their choice even though it cost Him everything</a:t>
            </a:r>
          </a:p>
          <a:p>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Its about making the right decisions!</a:t>
            </a:r>
            <a:endParaRPr lang="en-US" dirty="0"/>
          </a:p>
        </p:txBody>
      </p:sp>
      <p:sp>
        <p:nvSpPr>
          <p:cNvPr id="3" name="Content Placeholder 2"/>
          <p:cNvSpPr>
            <a:spLocks noGrp="1"/>
          </p:cNvSpPr>
          <p:nvPr>
            <p:ph idx="1"/>
          </p:nvPr>
        </p:nvSpPr>
        <p:spPr/>
        <p:txBody>
          <a:bodyPr/>
          <a:lstStyle/>
          <a:p>
            <a:endParaRPr lang="en-US" dirty="0"/>
          </a:p>
        </p:txBody>
      </p:sp>
      <p:pic>
        <p:nvPicPr>
          <p:cNvPr id="4" name="Content Placeholder 3" descr="decision-making-300x238.jpg"/>
          <p:cNvPicPr>
            <a:picLocks noChangeAspect="1"/>
          </p:cNvPicPr>
          <p:nvPr/>
        </p:nvPicPr>
        <p:blipFill>
          <a:blip r:embed="rId2"/>
          <a:srcRect l="-22126" r="-22126"/>
          <a:stretch>
            <a:fillRect/>
          </a:stretch>
        </p:blipFill>
        <p:spPr>
          <a:xfrm>
            <a:off x="-95585" y="1297206"/>
            <a:ext cx="9490506" cy="551170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44290" cy="1143000"/>
          </a:xfrm>
        </p:spPr>
        <p:txBody>
          <a:bodyPr>
            <a:normAutofit fontScale="90000"/>
          </a:bodyPr>
          <a:lstStyle/>
          <a:p>
            <a:r>
              <a:rPr lang="en-US" dirty="0" smtClean="0"/>
              <a:t>  Standard Decisions are a 3 Step Process</a:t>
            </a:r>
            <a:endParaRPr lang="en-US" dirty="0"/>
          </a:p>
        </p:txBody>
      </p:sp>
      <p:sp>
        <p:nvSpPr>
          <p:cNvPr id="3" name="Content Placeholder 2"/>
          <p:cNvSpPr>
            <a:spLocks noGrp="1"/>
          </p:cNvSpPr>
          <p:nvPr>
            <p:ph idx="1"/>
          </p:nvPr>
        </p:nvSpPr>
        <p:spPr/>
        <p:txBody>
          <a:bodyPr/>
          <a:lstStyle/>
          <a:p>
            <a:r>
              <a:rPr lang="en-US" dirty="0" smtClean="0"/>
              <a:t>Information </a:t>
            </a:r>
            <a:br>
              <a:rPr lang="en-US" dirty="0" smtClean="0"/>
            </a:br>
            <a:endParaRPr lang="en-US" dirty="0" smtClean="0"/>
          </a:p>
          <a:p>
            <a:r>
              <a:rPr lang="en-US" dirty="0" smtClean="0"/>
              <a:t>Desire</a:t>
            </a:r>
          </a:p>
          <a:p>
            <a:endParaRPr lang="en-US" dirty="0" smtClean="0"/>
          </a:p>
          <a:p>
            <a:r>
              <a:rPr lang="en-US" dirty="0" smtClean="0"/>
              <a:t>Action </a:t>
            </a:r>
          </a:p>
          <a:p>
            <a:pPr>
              <a:buNone/>
            </a:pP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Spiritual Decisions is a 4 Step Process</a:t>
            </a:r>
            <a:endParaRPr lang="en-US" dirty="0"/>
          </a:p>
        </p:txBody>
      </p:sp>
      <p:sp>
        <p:nvSpPr>
          <p:cNvPr id="3" name="Content Placeholder 2"/>
          <p:cNvSpPr>
            <a:spLocks noGrp="1"/>
          </p:cNvSpPr>
          <p:nvPr>
            <p:ph idx="1"/>
          </p:nvPr>
        </p:nvSpPr>
        <p:spPr/>
        <p:txBody>
          <a:bodyPr>
            <a:normAutofit lnSpcReduction="10000"/>
          </a:bodyPr>
          <a:lstStyle/>
          <a:p>
            <a:r>
              <a:rPr lang="en-US" dirty="0" smtClean="0"/>
              <a:t>Information</a:t>
            </a:r>
          </a:p>
          <a:p>
            <a:pPr>
              <a:buNone/>
            </a:pPr>
            <a:endParaRPr lang="en-US" dirty="0" smtClean="0"/>
          </a:p>
          <a:p>
            <a:r>
              <a:rPr lang="en-US" dirty="0" smtClean="0"/>
              <a:t>Conviction</a:t>
            </a:r>
            <a:br>
              <a:rPr lang="en-US" dirty="0" smtClean="0"/>
            </a:br>
            <a:endParaRPr lang="en-US" dirty="0" smtClean="0"/>
          </a:p>
          <a:p>
            <a:r>
              <a:rPr lang="en-US" dirty="0" smtClean="0"/>
              <a:t>Desire</a:t>
            </a:r>
            <a:br>
              <a:rPr lang="en-US" dirty="0" smtClean="0"/>
            </a:br>
            <a:endParaRPr lang="en-US" dirty="0" smtClean="0"/>
          </a:p>
          <a:p>
            <a:r>
              <a:rPr lang="en-US" dirty="0" smtClean="0"/>
              <a:t>Action</a:t>
            </a:r>
            <a:br>
              <a:rPr lang="en-US" dirty="0" smtClean="0"/>
            </a:br>
            <a:r>
              <a:rPr lang="en-US" dirty="0" smtClean="0"/>
              <a:t/>
            </a:r>
            <a:br>
              <a:rPr lang="en-US" dirty="0" smtClean="0"/>
            </a:b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Leading people 2 spiritual decisions</a:t>
            </a:r>
            <a:endParaRPr lang="en-US" dirty="0"/>
          </a:p>
        </p:txBody>
      </p:sp>
      <p:pic>
        <p:nvPicPr>
          <p:cNvPr id="4" name="Content Placeholder 3" descr="Decisions-Decisions-910x1024.png"/>
          <p:cNvPicPr>
            <a:picLocks noGrp="1" noChangeAspect="1"/>
          </p:cNvPicPr>
          <p:nvPr>
            <p:ph idx="1"/>
          </p:nvPr>
        </p:nvPicPr>
        <p:blipFill>
          <a:blip r:embed="rId2"/>
          <a:srcRect l="-52305" r="-52305"/>
          <a:stretch>
            <a:fillRect/>
          </a:stretch>
        </p:blipFill>
        <p:spPr>
          <a:xfrm>
            <a:off x="-273108" y="1417637"/>
            <a:ext cx="9818236" cy="5423303"/>
          </a:xfrm>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Don’t be pushy!</a:t>
            </a:r>
            <a:endParaRPr lang="en-US" dirty="0"/>
          </a:p>
        </p:txBody>
      </p:sp>
      <p:sp>
        <p:nvSpPr>
          <p:cNvPr id="3" name="Content Placeholder 2"/>
          <p:cNvSpPr>
            <a:spLocks noGrp="1"/>
          </p:cNvSpPr>
          <p:nvPr>
            <p:ph idx="1"/>
          </p:nvPr>
        </p:nvSpPr>
        <p:spPr/>
        <p:txBody>
          <a:bodyPr/>
          <a:lstStyle/>
          <a:p>
            <a:r>
              <a:rPr lang="en-US" dirty="0" smtClean="0"/>
              <a:t>“Hitting people over the head with Bible texts is probably the worse witness we can have” (Win Some Witnessing pg. 11)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199" y="1250155"/>
            <a:ext cx="8471361" cy="5607845"/>
          </a:xfrm>
        </p:spPr>
        <p:txBody>
          <a:bodyPr>
            <a:normAutofit/>
          </a:bodyPr>
          <a:lstStyle/>
          <a:p>
            <a:r>
              <a:rPr lang="en-US" dirty="0" smtClean="0"/>
              <a:t>“Placards attacking the mass were in one night posted all over France. Instead of advancing the reform, this zealous but ill-judged movement brought ruin, not only upon its propagators, but upon the friends of the reformed faith throughout France. It gave the Romanist what they had long desired – a pretext for demanding the utter destruction of the heretics as agitators dangerous to the stability of the throne and the peace of the nation” (Great Controversy P. 224,225)</a:t>
            </a:r>
            <a:endParaRPr lang="en-US" dirty="0"/>
          </a:p>
        </p:txBody>
      </p:sp>
      <p:sp>
        <p:nvSpPr>
          <p:cNvPr id="4" name="Title 1"/>
          <p:cNvSpPr>
            <a:spLocks noGrp="1"/>
          </p:cNvSpPr>
          <p:nvPr>
            <p:ph type="title"/>
          </p:nvPr>
        </p:nvSpPr>
        <p:spPr>
          <a:xfrm>
            <a:off x="457200" y="274638"/>
            <a:ext cx="8229600" cy="1143000"/>
          </a:xfrm>
        </p:spPr>
        <p:txBody>
          <a:bodyPr>
            <a:normAutofit/>
          </a:bodyPr>
          <a:lstStyle/>
          <a:p>
            <a:r>
              <a:rPr lang="en-US" dirty="0" smtClean="0"/>
              <a:t>Don’t be pushy!</a:t>
            </a:r>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8454"/>
            <a:ext cx="8229600" cy="5957710"/>
          </a:xfrm>
        </p:spPr>
        <p:txBody>
          <a:bodyPr/>
          <a:lstStyle/>
          <a:p>
            <a:pPr>
              <a:buNone/>
            </a:pPr>
            <a:endParaRPr lang="en-US" dirty="0" smtClean="0"/>
          </a:p>
          <a:p>
            <a:endParaRPr lang="en-US" dirty="0" smtClean="0"/>
          </a:p>
          <a:p>
            <a:endParaRPr lang="en-US" dirty="0" smtClean="0"/>
          </a:p>
          <a:p>
            <a:r>
              <a:rPr lang="en-US" dirty="0" smtClean="0"/>
              <a:t>Almost always there are many people that help bring someone to a decision. </a:t>
            </a:r>
            <a:br>
              <a:rPr lang="en-US" dirty="0" smtClean="0"/>
            </a:br>
            <a:endParaRPr lang="en-US" dirty="0" smtClean="0"/>
          </a:p>
          <a:p>
            <a:r>
              <a:rPr lang="en-US" dirty="0" smtClean="0"/>
              <a:t>“I have planted, </a:t>
            </a:r>
            <a:r>
              <a:rPr lang="en-US" dirty="0" err="1" smtClean="0"/>
              <a:t>Apollos</a:t>
            </a:r>
            <a:r>
              <a:rPr lang="en-US" dirty="0" smtClean="0"/>
              <a:t> watered; but God gave me the increase” (1 Corinthians 3:6)</a:t>
            </a:r>
            <a:endParaRPr lang="en-US" dirty="0"/>
          </a:p>
        </p:txBody>
      </p:sp>
      <p:sp>
        <p:nvSpPr>
          <p:cNvPr id="4" name="Title 1"/>
          <p:cNvSpPr>
            <a:spLocks noGrp="1"/>
          </p:cNvSpPr>
          <p:nvPr>
            <p:ph type="title"/>
          </p:nvPr>
        </p:nvSpPr>
        <p:spPr>
          <a:xfrm>
            <a:off x="457200" y="274638"/>
            <a:ext cx="8229600" cy="1143000"/>
          </a:xfrm>
        </p:spPr>
        <p:txBody>
          <a:bodyPr>
            <a:normAutofit fontScale="90000"/>
          </a:bodyPr>
          <a:lstStyle/>
          <a:p>
            <a:r>
              <a:rPr lang="en-US" dirty="0" smtClean="0"/>
              <a:t>Remember, you’re not the only one!</a:t>
            </a:r>
            <a:endParaRPr lang="en-US"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711</TotalTime>
  <Words>1128</Words>
  <Application>Microsoft Macintosh PowerPoint</Application>
  <PresentationFormat>On-screen Show (4:3)</PresentationFormat>
  <Paragraphs>97</Paragraphs>
  <Slides>31</Slides>
  <Notes>0</Notes>
  <HiddenSlides>0</HiddenSlides>
  <MMClips>0</MMClips>
  <ScaleCrop>false</ScaleCrop>
  <HeadingPairs>
    <vt:vector size="4" baseType="variant">
      <vt:variant>
        <vt:lpstr>Design Template</vt:lpstr>
      </vt:variant>
      <vt:variant>
        <vt:i4>1</vt:i4>
      </vt:variant>
      <vt:variant>
        <vt:lpstr>Slide Titles</vt:lpstr>
      </vt:variant>
      <vt:variant>
        <vt:i4>31</vt:i4>
      </vt:variant>
    </vt:vector>
  </HeadingPairs>
  <TitlesOfParts>
    <vt:vector size="32" baseType="lpstr">
      <vt:lpstr>Office Theme</vt:lpstr>
      <vt:lpstr>Gaining Decisions </vt:lpstr>
      <vt:lpstr>Lots of decisions everyday!</vt:lpstr>
      <vt:lpstr>1. How do I make good decisions?  2. Then I can show others how to make good decisions </vt:lpstr>
      <vt:lpstr>  Standard Decisions are a 3 Step Process</vt:lpstr>
      <vt:lpstr>Spiritual Decisions is a 4 Step Process</vt:lpstr>
      <vt:lpstr>Leading people 2 spiritual decisions</vt:lpstr>
      <vt:lpstr>Don’t be pushy!</vt:lpstr>
      <vt:lpstr>Don’t be pushy!</vt:lpstr>
      <vt:lpstr>Remember, you’re not the only one!</vt:lpstr>
      <vt:lpstr>How does it happen?</vt:lpstr>
      <vt:lpstr>Slide 11</vt:lpstr>
      <vt:lpstr>Slide 12</vt:lpstr>
      <vt:lpstr>What are you good at?</vt:lpstr>
      <vt:lpstr>Get to know the person you are trying to win! </vt:lpstr>
      <vt:lpstr>Slide 15</vt:lpstr>
      <vt:lpstr>Where are they at?</vt:lpstr>
      <vt:lpstr>Where are they at?</vt:lpstr>
      <vt:lpstr>Where are they at?</vt:lpstr>
      <vt:lpstr>Where is God leading them?</vt:lpstr>
      <vt:lpstr>Slide 20</vt:lpstr>
      <vt:lpstr>Where is God leading them?</vt:lpstr>
      <vt:lpstr>Where is God leading them?</vt:lpstr>
      <vt:lpstr>How can I aid the Holy Spirit in His work?</vt:lpstr>
      <vt:lpstr>How can I aid the Holy Spirit in His   work?</vt:lpstr>
      <vt:lpstr>How can I aid the Holy Spirit in His   work?</vt:lpstr>
      <vt:lpstr>Slide 26</vt:lpstr>
      <vt:lpstr>FREEDOM OF CHOICE</vt:lpstr>
      <vt:lpstr>Spiritual Decisions are 4 step process</vt:lpstr>
      <vt:lpstr>ACTION</vt:lpstr>
      <vt:lpstr>ACTION</vt:lpstr>
      <vt:lpstr>Its about making the right decisions!</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Gaining Decisions </dc:title>
  <dc:creator>Jeff Kimmel</dc:creator>
  <cp:lastModifiedBy>Jeff Kimmel</cp:lastModifiedBy>
  <cp:revision>9</cp:revision>
  <dcterms:created xsi:type="dcterms:W3CDTF">2014-02-22T16:48:43Z</dcterms:created>
  <dcterms:modified xsi:type="dcterms:W3CDTF">2014-02-22T17:28:59Z</dcterms:modified>
</cp:coreProperties>
</file>